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388" r:id="rId3"/>
    <p:sldId id="369" r:id="rId4"/>
    <p:sldId id="475" r:id="rId5"/>
    <p:sldId id="486" r:id="rId6"/>
    <p:sldId id="487" r:id="rId7"/>
    <p:sldId id="488" r:id="rId8"/>
    <p:sldId id="481" r:id="rId9"/>
    <p:sldId id="491" r:id="rId10"/>
    <p:sldId id="483" r:id="rId11"/>
    <p:sldId id="500" r:id="rId12"/>
    <p:sldId id="524" r:id="rId13"/>
    <p:sldId id="502" r:id="rId14"/>
    <p:sldId id="484" r:id="rId15"/>
    <p:sldId id="503" r:id="rId16"/>
    <p:sldId id="505" r:id="rId17"/>
    <p:sldId id="507" r:id="rId18"/>
    <p:sldId id="506" r:id="rId19"/>
    <p:sldId id="512" r:id="rId20"/>
    <p:sldId id="519" r:id="rId21"/>
    <p:sldId id="533" r:id="rId22"/>
    <p:sldId id="525" r:id="rId23"/>
    <p:sldId id="538" r:id="rId24"/>
    <p:sldId id="542" r:id="rId25"/>
    <p:sldId id="485" r:id="rId26"/>
    <p:sldId id="515" r:id="rId27"/>
    <p:sldId id="51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799AD5"/>
    <a:srgbClr val="3967B9"/>
    <a:srgbClr val="638ACF"/>
    <a:srgbClr val="CC0000"/>
    <a:srgbClr val="0098D7"/>
    <a:srgbClr val="006600"/>
    <a:srgbClr val="2F5597"/>
    <a:srgbClr val="009999"/>
    <a:srgbClr val="6CD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6163" autoAdjust="0"/>
  </p:normalViewPr>
  <p:slideViewPr>
    <p:cSldViewPr snapToGrid="0">
      <p:cViewPr varScale="1">
        <p:scale>
          <a:sx n="107" d="100"/>
          <a:sy n="107" d="100"/>
        </p:scale>
        <p:origin x="84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48-4788-97B0-27A38BBB0E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48-4788-97B0-27A38BBB0E4E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48-4788-97B0-27A38BBB0E4E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648-4788-97B0-27A38BBB0E4E}"/>
              </c:ext>
            </c:extLst>
          </c:dPt>
          <c:dLbls>
            <c:dLbl>
              <c:idx val="0"/>
              <c:layout>
                <c:manualLayout>
                  <c:x val="0"/>
                  <c:y val="0.1609945782234260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648-4788-97B0-27A38BBB0E4E}"/>
                </c:ext>
              </c:extLst>
            </c:dLbl>
            <c:dLbl>
              <c:idx val="1"/>
              <c:layout>
                <c:manualLayout>
                  <c:x val="0.15470349869474154"/>
                  <c:y val="-3.2744659977645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FF66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648-4788-97B0-27A38BBB0E4E}"/>
                </c:ext>
              </c:extLst>
            </c:dLbl>
            <c:dLbl>
              <c:idx val="2"/>
              <c:layout>
                <c:manualLayout>
                  <c:x val="-0.23245878748677973"/>
                  <c:y val="4.91169899664688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5049439719597575"/>
                      <c:h val="0.262448449720832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648-4788-97B0-27A38BBB0E4E}"/>
                </c:ext>
              </c:extLst>
            </c:dLbl>
            <c:dLbl>
              <c:idx val="3"/>
              <c:layout>
                <c:manualLayout>
                  <c:x val="-0.20020452772260661"/>
                  <c:y val="-5.73031549608804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648-4788-97B0-27A38BBB0E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'Résultats pondérés'!$A$30:$A$33</c:f>
              <c:strCache>
                <c:ptCount val="4"/>
                <c:pt idx="0">
                  <c:v>Non réponse</c:v>
                </c:pt>
                <c:pt idx="1">
                  <c:v>Par choix personnel, pour participer aux décisions et vous impliquer davantage</c:v>
                </c:pt>
                <c:pt idx="2">
                  <c:v>Parce qu’il n’y avait pas assez de candidats ou pour soulager les dirigeants en place</c:v>
                </c:pt>
                <c:pt idx="3">
                  <c:v>Parce que vous avez été sollicité</c:v>
                </c:pt>
              </c:strCache>
            </c:strRef>
          </c:cat>
          <c:val>
            <c:numRef>
              <c:f>'Résultats pondérés'!$B$30:$B$33</c:f>
              <c:numCache>
                <c:formatCode>0%</c:formatCode>
                <c:ptCount val="4"/>
                <c:pt idx="0">
                  <c:v>2.0000000000000007E-2</c:v>
                </c:pt>
                <c:pt idx="1">
                  <c:v>0.48000000000000009</c:v>
                </c:pt>
                <c:pt idx="2">
                  <c:v>0.17</c:v>
                </c:pt>
                <c:pt idx="3">
                  <c:v>0.33000000000000013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648-4788-97B0-27A38BBB0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D5-4C18-8B54-6CEE87828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D5-4C18-8B54-6CEE87828700}"/>
              </c:ext>
            </c:extLst>
          </c:dPt>
          <c:dPt>
            <c:idx val="2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D5-4C18-8B54-6CEE87828700}"/>
              </c:ext>
            </c:extLst>
          </c:dPt>
          <c:dPt>
            <c:idx val="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1D5-4C18-8B54-6CEE87828700}"/>
              </c:ext>
            </c:extLst>
          </c:dPt>
          <c:dPt>
            <c:idx val="4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1D5-4C18-8B54-6CEE87828700}"/>
              </c:ext>
            </c:extLst>
          </c:dPt>
          <c:dLbls>
            <c:dLbl>
              <c:idx val="0"/>
              <c:layout>
                <c:manualLayout>
                  <c:x val="3.8388545583450747E-3"/>
                  <c:y val="0.1745794355070761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1D5-4C18-8B54-6CEE87828700}"/>
                </c:ext>
              </c:extLst>
            </c:dLbl>
            <c:dLbl>
              <c:idx val="1"/>
              <c:layout>
                <c:manualLayout>
                  <c:x val="0.14838199082778275"/>
                  <c:y val="7.39743370792693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FF66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1D5-4C18-8B54-6CEE87828700}"/>
                </c:ext>
              </c:extLst>
            </c:dLbl>
            <c:dLbl>
              <c:idx val="2"/>
              <c:layout>
                <c:manualLayout>
                  <c:x val="-0.1289220576044669"/>
                  <c:y val="4.43846022475617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1D5-4C18-8B54-6CEE87828700}"/>
                </c:ext>
              </c:extLst>
            </c:dLbl>
            <c:dLbl>
              <c:idx val="3"/>
              <c:layout>
                <c:manualLayout>
                  <c:x val="-0.17726660763564434"/>
                  <c:y val="-6.80563901129279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1D5-4C18-8B54-6CEE87828700}"/>
                </c:ext>
              </c:extLst>
            </c:dLbl>
            <c:dLbl>
              <c:idx val="4"/>
              <c:layout>
                <c:manualLayout>
                  <c:x val="0.26824175003858425"/>
                  <c:y val="-5.32615226970740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624465486414262"/>
                      <c:h val="0.182243176828488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1D5-4C18-8B54-6CEE878287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'Résultats pondérés'!$A$46:$A$50</c:f>
              <c:strCache>
                <c:ptCount val="5"/>
                <c:pt idx="0">
                  <c:v>Non réponse</c:v>
                </c:pt>
                <c:pt idx="1">
                  <c:v>Non pas du tout</c:v>
                </c:pt>
                <c:pt idx="2">
                  <c:v>Un peu</c:v>
                </c:pt>
                <c:pt idx="3">
                  <c:v>Assez longuement</c:v>
                </c:pt>
                <c:pt idx="4">
                  <c:v>Vraiment beaucoup</c:v>
                </c:pt>
              </c:strCache>
            </c:strRef>
          </c:cat>
          <c:val>
            <c:numRef>
              <c:f>'Résultats pondérés'!$B$46:$B$50</c:f>
              <c:numCache>
                <c:formatCode>0%</c:formatCode>
                <c:ptCount val="5"/>
                <c:pt idx="0">
                  <c:v>1.0000000000000004E-2</c:v>
                </c:pt>
                <c:pt idx="1">
                  <c:v>0.64000000000000024</c:v>
                </c:pt>
                <c:pt idx="2">
                  <c:v>0.28000000000000008</c:v>
                </c:pt>
                <c:pt idx="3">
                  <c:v>6.0000000000000019E-2</c:v>
                </c:pt>
                <c:pt idx="4">
                  <c:v>2.0000000000000007E-2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1D5-4C18-8B54-6CEE878287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1"/>
          <c:spPr>
            <a:solidFill>
              <a:srgbClr val="2F5597"/>
            </a:solidFill>
            <a:ln>
              <a:solidFill>
                <a:srgbClr val="2F5597"/>
              </a:solidFill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EB2-425B-9523-A13F16A65278}"/>
              </c:ext>
            </c:extLst>
          </c:dPt>
          <c:dPt>
            <c:idx val="10"/>
            <c:invertIfNegative val="0"/>
            <c:bubble3D val="0"/>
            <c:spPr>
              <a:solidFill>
                <a:srgbClr val="FF6600"/>
              </a:solid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B2-425B-9523-A13F16A65278}"/>
              </c:ext>
            </c:extLst>
          </c:dPt>
          <c:dPt>
            <c:idx val="11"/>
            <c:invertIfNegative val="0"/>
            <c:bubble3D val="0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EB2-425B-9523-A13F16A65278}"/>
              </c:ext>
            </c:extLst>
          </c:dPt>
          <c:dLbls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66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EB2-425B-9523-A13F16A65278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66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9EB2-425B-9523-A13F16A65278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66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EB2-425B-9523-A13F16A652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'Résultats pondérés'!$H$63:$H$74</c:f>
              <c:strCache>
                <c:ptCount val="12"/>
                <c:pt idx="0">
                  <c:v>Représenter l’association en justice, au regard du droit pénal </c:v>
                </c:pt>
                <c:pt idx="1">
                  <c:v>Représenter l’association en justice, au regard du droit civil</c:v>
                </c:pt>
                <c:pt idx="2">
                  <c:v>Répondre aux obligations fiscales de l’association</c:v>
                </c:pt>
                <c:pt idx="3">
                  <c:v>Répondre aux obligations financières réglementaires </c:v>
                </c:pt>
                <c:pt idx="4">
                  <c:v>Répondre aux obligations statutaires de l’association</c:v>
                </c:pt>
                <c:pt idx="5">
                  <c:v>Représenter l’association vis-à-vis des institutions et des partenaires</c:v>
                </c:pt>
                <c:pt idx="6">
                  <c:v>Répondre aux obligations sociales, en qualité d’employeur *</c:v>
                </c:pt>
                <c:pt idx="7">
                  <c:v>Veiller au respect de la réglementation (activités à risques, conformité...)</c:v>
                </c:pt>
                <c:pt idx="8">
                  <c:v>Prendre les mesures nécessaires pour faire face au risque sanitaire</c:v>
                </c:pt>
                <c:pt idx="9">
                  <c:v> Assurer une bonne gestion </c:v>
                </c:pt>
                <c:pt idx="10">
                  <c:v>Veiller à une bonne entente/ambiance au sein de l’association</c:v>
                </c:pt>
                <c:pt idx="11">
                  <c:v>Mener à bien les actions de l’association</c:v>
                </c:pt>
              </c:strCache>
            </c:strRef>
          </c:cat>
          <c:val>
            <c:numRef>
              <c:f>'Résultats pondérés'!$J$63:$J$74</c:f>
              <c:numCache>
                <c:formatCode>0%</c:formatCode>
                <c:ptCount val="12"/>
                <c:pt idx="0">
                  <c:v>0.5</c:v>
                </c:pt>
                <c:pt idx="1">
                  <c:v>0.51</c:v>
                </c:pt>
                <c:pt idx="2">
                  <c:v>0.53</c:v>
                </c:pt>
                <c:pt idx="3">
                  <c:v>0.79</c:v>
                </c:pt>
                <c:pt idx="4">
                  <c:v>0.81</c:v>
                </c:pt>
                <c:pt idx="5">
                  <c:v>0.83000000000000018</c:v>
                </c:pt>
                <c:pt idx="6">
                  <c:v>0.83000000000000018</c:v>
                </c:pt>
                <c:pt idx="7">
                  <c:v>0.86000000000000021</c:v>
                </c:pt>
                <c:pt idx="8">
                  <c:v>0.89</c:v>
                </c:pt>
                <c:pt idx="9">
                  <c:v>0.92</c:v>
                </c:pt>
                <c:pt idx="10">
                  <c:v>0.94000000000000017</c:v>
                </c:pt>
                <c:pt idx="11">
                  <c:v>0.9700000000000002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24-4C6F-99AD-18CBBB464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1065856"/>
        <c:axId val="12106739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'Résultats pondérés'!$H$63:$H$74</c15:sqref>
                        </c15:formulaRef>
                      </c:ext>
                    </c:extLst>
                    <c:strCache>
                      <c:ptCount val="12"/>
                      <c:pt idx="0">
                        <c:v>Représenter l’association en justice, au regard du droit pénal </c:v>
                      </c:pt>
                      <c:pt idx="1">
                        <c:v>Représenter l’association en justice, au regard du droit civil</c:v>
                      </c:pt>
                      <c:pt idx="2">
                        <c:v>Répondre aux obligations fiscales de l’association</c:v>
                      </c:pt>
                      <c:pt idx="3">
                        <c:v>Répondre aux obligations financières réglementaires </c:v>
                      </c:pt>
                      <c:pt idx="4">
                        <c:v>Répondre aux obligations statutaires de l’association</c:v>
                      </c:pt>
                      <c:pt idx="5">
                        <c:v>Représenter l’association vis-à-vis des institutions et des partenaires</c:v>
                      </c:pt>
                      <c:pt idx="6">
                        <c:v>Répondre aux obligations sociales, en qualité d’employeur *</c:v>
                      </c:pt>
                      <c:pt idx="7">
                        <c:v>Veiller au respect de la réglementation (activités à risques, conformité...)</c:v>
                      </c:pt>
                      <c:pt idx="8">
                        <c:v>Prendre les mesures nécessaires pour faire face au risque sanitaire</c:v>
                      </c:pt>
                      <c:pt idx="9">
                        <c:v> Assurer une bonne gestion </c:v>
                      </c:pt>
                      <c:pt idx="10">
                        <c:v>Veiller à une bonne entente/ambiance au sein de l’association</c:v>
                      </c:pt>
                      <c:pt idx="11">
                        <c:v>Mener à bien les actions de l’association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'Résultats pondérés'!$I$63:$I$74</c15:sqref>
                        </c15:formulaRef>
                      </c:ext>
                    </c:extLst>
                    <c:numCache>
                      <c:formatCode>General</c:formatCode>
                      <c:ptCount val="1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224-4C6F-99AD-18CBBB4642FF}"/>
                  </c:ext>
                </c:extLst>
              </c15:ser>
            </c15:filteredBarSeries>
          </c:ext>
        </c:extLst>
      </c:barChart>
      <c:catAx>
        <c:axId val="121065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067392"/>
        <c:crosses val="autoZero"/>
        <c:auto val="1"/>
        <c:lblAlgn val="ctr"/>
        <c:lblOffset val="100"/>
        <c:noMultiLvlLbl val="0"/>
      </c:catAx>
      <c:valAx>
        <c:axId val="121067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06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21-4750-96F3-B36194AE1E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21-4750-96F3-B36194AE1E11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21-4750-96F3-B36194AE1E11}"/>
              </c:ext>
            </c:extLst>
          </c:dPt>
          <c:dLbls>
            <c:dLbl>
              <c:idx val="0"/>
              <c:layout>
                <c:manualLayout>
                  <c:x val="-5.5197224318477298E-3"/>
                  <c:y val="0.18268391367566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8F38F4D-13B9-4A3B-8A3D-B8700A82842B}" type="CATEGORYNAME">
                      <a:rPr lang="en-US">
                        <a:solidFill>
                          <a:schemeClr val="bg1">
                            <a:lumMod val="50000"/>
                          </a:schemeClr>
                        </a:solidFill>
                      </a:rPr>
                      <a:pPr>
                        <a:defRPr sz="1600">
                          <a:solidFill>
                            <a:schemeClr val="bg1">
                              <a:lumMod val="50000"/>
                            </a:schemeClr>
                          </a:solidFill>
                        </a:defRPr>
                      </a:pPr>
                      <a:t>[NOM DE CATÉGORIE]</a:t>
                    </a:fld>
                    <a:endParaRPr lang="en-US" baseline="0" dirty="0">
                      <a:solidFill>
                        <a:schemeClr val="bg1">
                          <a:lumMod val="50000"/>
                        </a:schemeClr>
                      </a:solidFill>
                    </a:endParaRPr>
                  </a:p>
                  <a:p>
                    <a:pPr>
                      <a:defRPr sz="1600">
                        <a:solidFill>
                          <a:schemeClr val="bg1">
                            <a:lumMod val="50000"/>
                          </a:schemeClr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E21-4750-96F3-B36194AE1E11}"/>
                </c:ext>
              </c:extLst>
            </c:dLbl>
            <c:dLbl>
              <c:idx val="1"/>
              <c:layout>
                <c:manualLayout>
                  <c:x val="0.20790954493293096"/>
                  <c:y val="-2.994818256978058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rgbClr val="FF66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dirty="0" smtClean="0">
                        <a:solidFill>
                          <a:srgbClr val="FF6600"/>
                        </a:solidFill>
                      </a:rPr>
                      <a:t>Ont déjà</a:t>
                    </a:r>
                    <a:r>
                      <a:rPr lang="fr-FR" baseline="0" dirty="0" smtClean="0">
                        <a:solidFill>
                          <a:srgbClr val="FF6600"/>
                        </a:solidFill>
                      </a:rPr>
                      <a:t> été confrontés à des responsabilités juridiques</a:t>
                    </a:r>
                    <a:endParaRPr lang="fr-FR" dirty="0" smtClean="0">
                      <a:solidFill>
                        <a:srgbClr val="FF6600"/>
                      </a:solidFill>
                    </a:endParaRPr>
                  </a:p>
                  <a:p>
                    <a:pPr>
                      <a:defRPr sz="1600">
                        <a:solidFill>
                          <a:srgbClr val="FF6600"/>
                        </a:solidFill>
                      </a:defRPr>
                    </a:pPr>
                    <a:r>
                      <a:rPr lang="fr-FR" baseline="0" dirty="0" smtClean="0">
                        <a:solidFill>
                          <a:srgbClr val="FF6600"/>
                        </a:solidFill>
                      </a:rPr>
                      <a:t>18%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FF66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E21-4750-96F3-B36194AE1E11}"/>
                </c:ext>
              </c:extLst>
            </c:dLbl>
            <c:dLbl>
              <c:idx val="2"/>
              <c:layout>
                <c:manualLayout>
                  <c:x val="-0.24010785334807383"/>
                  <c:y val="-0.23659076020749614"/>
                </c:manualLayout>
              </c:layout>
              <c:tx>
                <c:rich>
                  <a:bodyPr/>
                  <a:lstStyle/>
                  <a:p>
                    <a:r>
                      <a:rPr lang="fr-FR" dirty="0" smtClean="0"/>
                      <a:t>N’ont encore jamais été</a:t>
                    </a:r>
                    <a:r>
                      <a:rPr lang="fr-FR" baseline="0" dirty="0" smtClean="0"/>
                      <a:t> confrontés à une telle situation</a:t>
                    </a:r>
                    <a:r>
                      <a:rPr lang="fr-FR" baseline="0" dirty="0"/>
                      <a:t>
</a:t>
                    </a:r>
                    <a:fld id="{6AD1210C-C75C-4CBC-83B3-A156CA33FA54}" type="VALUE">
                      <a:rPr lang="fr-FR" baseline="0"/>
                      <a:pPr/>
                      <a:t>[VALEUR]</a:t>
                    </a:fld>
                    <a:endParaRPr lang="fr-FR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61341370783225"/>
                      <c:h val="0.359917258123621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E21-4750-96F3-B36194AE1E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'Résultats pondérés'!$A$133:$A$135</c:f>
              <c:strCache>
                <c:ptCount val="3"/>
                <c:pt idx="0">
                  <c:v>Non réponses</c:v>
                </c:pt>
                <c:pt idx="1">
                  <c:v>On déjà été confronté à des responsabilités juridiques</c:v>
                </c:pt>
                <c:pt idx="2">
                  <c:v>N'ont encore jamais été confronté à une telle situation</c:v>
                </c:pt>
              </c:strCache>
            </c:strRef>
          </c:cat>
          <c:val>
            <c:numRef>
              <c:f>'Résultats pondérés'!$B$133:$B$135</c:f>
              <c:numCache>
                <c:formatCode>0%</c:formatCode>
                <c:ptCount val="3"/>
                <c:pt idx="0">
                  <c:v>3.0000000000000002E-2</c:v>
                </c:pt>
                <c:pt idx="1">
                  <c:v>0.19</c:v>
                </c:pt>
                <c:pt idx="2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21-4750-96F3-B36194AE1E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65-4CAF-A22C-D82112347E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'Résultats pondérés'!$J$146:$J$153</c:f>
              <c:strCache>
                <c:ptCount val="8"/>
                <c:pt idx="0">
                  <c:v>Vous ne voyez pas de circonstances particulières</c:v>
                </c:pt>
                <c:pt idx="1">
                  <c:v>Quand vous êtes réunis en CA ou en bureau</c:v>
                </c:pt>
                <c:pt idx="2">
                  <c:v>Si vous décidez d’ester en justice</c:v>
                </c:pt>
                <c:pt idx="3">
                  <c:v>Si vous êtes conduit à prendre position spécifiquement sur un sujet juridique (obligations diverses)</c:v>
                </c:pt>
                <c:pt idx="4">
                  <c:v>Quand vous représentez l’association devant des partenaires, des élus, des financeurs...</c:v>
                </c:pt>
                <c:pt idx="5">
                  <c:v>Lors de la présentation du bilan en AG, et si vous faites face à des questions</c:v>
                </c:pt>
                <c:pt idx="6">
                  <c:v>Si vous effectuez des démarches administratives (demande de subventions, échanges avec administration de tutelle...)</c:v>
                </c:pt>
                <c:pt idx="7">
                  <c:v>Si vous organisez une action présentant des risques particuliers</c:v>
                </c:pt>
              </c:strCache>
            </c:strRef>
          </c:cat>
          <c:val>
            <c:numRef>
              <c:f>'Résultats pondérés'!$K$146:$K$153</c:f>
              <c:numCache>
                <c:formatCode>0%</c:formatCode>
                <c:ptCount val="8"/>
                <c:pt idx="0">
                  <c:v>7.0000000000000021E-2</c:v>
                </c:pt>
                <c:pt idx="1">
                  <c:v>0.4</c:v>
                </c:pt>
                <c:pt idx="2">
                  <c:v>0.4200000000000001</c:v>
                </c:pt>
                <c:pt idx="3">
                  <c:v>0.46</c:v>
                </c:pt>
                <c:pt idx="4">
                  <c:v>0.58000000000000007</c:v>
                </c:pt>
                <c:pt idx="5">
                  <c:v>0.59</c:v>
                </c:pt>
                <c:pt idx="6">
                  <c:v>0.59</c:v>
                </c:pt>
                <c:pt idx="7">
                  <c:v>0.68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65-4CAF-A22C-D82112347E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1147392"/>
        <c:axId val="121148928"/>
      </c:barChart>
      <c:catAx>
        <c:axId val="121147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148928"/>
        <c:crosses val="autoZero"/>
        <c:auto val="1"/>
        <c:lblAlgn val="ctr"/>
        <c:lblOffset val="100"/>
        <c:noMultiLvlLbl val="0"/>
      </c:catAx>
      <c:valAx>
        <c:axId val="121148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147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AC-4DE1-884C-A840A6B1A1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AC-4DE1-884C-A840A6B1A19D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AC-4DE1-884C-A840A6B1A19D}"/>
              </c:ext>
            </c:extLst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0AC-4DE1-884C-A840A6B1A19D}"/>
              </c:ext>
            </c:extLst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0AC-4DE1-884C-A840A6B1A19D}"/>
              </c:ext>
            </c:extLst>
          </c:dPt>
          <c:dLbls>
            <c:dLbl>
              <c:idx val="0"/>
              <c:layout>
                <c:manualLayout>
                  <c:x val="0"/>
                  <c:y val="0.1452430527758603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0AC-4DE1-884C-A840A6B1A19D}"/>
                </c:ext>
              </c:extLst>
            </c:dLbl>
            <c:dLbl>
              <c:idx val="1"/>
              <c:layout>
                <c:manualLayout>
                  <c:x val="0.1628210879342456"/>
                  <c:y val="-0.117430553308142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FF66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0AC-4DE1-884C-A840A6B1A19D}"/>
                </c:ext>
              </c:extLst>
            </c:dLbl>
            <c:dLbl>
              <c:idx val="2"/>
              <c:layout>
                <c:manualLayout>
                  <c:x val="-0.21598715746379546"/>
                  <c:y val="8.34374984031537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FF66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0AC-4DE1-884C-A840A6B1A19D}"/>
                </c:ext>
              </c:extLst>
            </c:dLbl>
            <c:dLbl>
              <c:idx val="3"/>
              <c:layout>
                <c:manualLayout>
                  <c:x val="-0.16946684662543951"/>
                  <c:y val="-3.70833326236239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0AC-4DE1-884C-A840A6B1A19D}"/>
                </c:ext>
              </c:extLst>
            </c:dLbl>
            <c:dLbl>
              <c:idx val="4"/>
              <c:layout>
                <c:manualLayout>
                  <c:x val="-0.21155334623081745"/>
                  <c:y val="-8.65278977862661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817539597006566"/>
                      <c:h val="0.250683328535697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0AC-4DE1-884C-A840A6B1A1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'Résultats pondérés'!$A$169:$A$173</c:f>
              <c:strCache>
                <c:ptCount val="5"/>
                <c:pt idx="0">
                  <c:v>Non réponse</c:v>
                </c:pt>
                <c:pt idx="1">
                  <c:v>Oui, dans des documents de l’association (statuts, règlement intérieur, compte-rendu d’AG…)</c:v>
                </c:pt>
                <c:pt idx="2">
                  <c:v>Non, mais chacun les connaît et c’est suffisant</c:v>
                </c:pt>
                <c:pt idx="3">
                  <c:v>Non et vous le regrettez</c:v>
                </c:pt>
                <c:pt idx="4">
                  <c:v>Vous ne savez pas vraiment si elles sont définies</c:v>
                </c:pt>
              </c:strCache>
            </c:strRef>
          </c:cat>
          <c:val>
            <c:numRef>
              <c:f>'Résultats pondérés'!$B$169:$B$173</c:f>
              <c:numCache>
                <c:formatCode>0%</c:formatCode>
                <c:ptCount val="5"/>
                <c:pt idx="0">
                  <c:v>1.0000000000000004E-2</c:v>
                </c:pt>
                <c:pt idx="1">
                  <c:v>0.51</c:v>
                </c:pt>
                <c:pt idx="2">
                  <c:v>0.13</c:v>
                </c:pt>
                <c:pt idx="3">
                  <c:v>0.15000000000000005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AC-4DE1-884C-A840A6B1A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473866471989614"/>
          <c:y val="0.1315123030183547"/>
          <c:w val="0.3719876250946168"/>
          <c:h val="0.7756223673379604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66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E9-4E00-B5AB-FC4BBB222E2C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E9-4E00-B5AB-FC4BBB222E2C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E9-4E00-B5AB-FC4BBB222E2C}"/>
              </c:ext>
            </c:extLst>
          </c:dPt>
          <c:dPt>
            <c:idx val="3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E9-4E00-B5AB-FC4BBB222E2C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3E9-4E00-B5AB-FC4BBB222E2C}"/>
              </c:ext>
            </c:extLst>
          </c:dPt>
          <c:dLbls>
            <c:dLbl>
              <c:idx val="0"/>
              <c:layout>
                <c:manualLayout>
                  <c:x val="0.13803655750906341"/>
                  <c:y val="-5.0264550264550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FF66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3E9-4E00-B5AB-FC4BBB222E2C}"/>
                </c:ext>
              </c:extLst>
            </c:dLbl>
            <c:dLbl>
              <c:idx val="1"/>
              <c:layout>
                <c:manualLayout>
                  <c:x val="-0.15047228341078087"/>
                  <c:y val="0.105820105820105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FF66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3E9-4E00-B5AB-FC4BBB222E2C}"/>
                </c:ext>
              </c:extLst>
            </c:dLbl>
            <c:dLbl>
              <c:idx val="2"/>
              <c:layout>
                <c:manualLayout>
                  <c:x val="-0.18777946111593319"/>
                  <c:y val="1.58730158730158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3E9-4E00-B5AB-FC4BBB222E2C}"/>
                </c:ext>
              </c:extLst>
            </c:dLbl>
            <c:dLbl>
              <c:idx val="3"/>
              <c:layout>
                <c:manualLayout>
                  <c:x val="-6.7432225897378184E-2"/>
                  <c:y val="-9.17326559752068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3E9-4E00-B5AB-FC4BBB222E2C}"/>
                </c:ext>
              </c:extLst>
            </c:dLbl>
            <c:dLbl>
              <c:idx val="4"/>
              <c:layout>
                <c:manualLayout>
                  <c:x val="2.3627879213263012E-2"/>
                  <c:y val="0.1719576719576719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Non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err="1" smtClean="0"/>
                      <a:t>r</a:t>
                    </a:r>
                    <a:r>
                      <a:rPr lang="en-US" dirty="0" err="1" smtClean="0"/>
                      <a:t>éponse</a:t>
                    </a:r>
                    <a:r>
                      <a:rPr lang="en-US" baseline="0" dirty="0"/>
                      <a:t>
</a:t>
                    </a:r>
                    <a:fld id="{6B63DE20-BE6A-45AB-84A9-B959112275A9}" type="VALUE">
                      <a:rPr lang="en-US" baseline="0"/>
                      <a:pPr/>
                      <a:t>[VALEUR]</a:t>
                    </a:fld>
                    <a:endParaRPr lang="en-US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3E9-4E00-B5AB-FC4BBB222E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'Résultats pondérés'!$A$183:$A$187</c:f>
              <c:strCache>
                <c:ptCount val="5"/>
                <c:pt idx="0">
                  <c:v>Oui, avant tout pour que chacun soit bien informé des risques qu’il encourt</c:v>
                </c:pt>
                <c:pt idx="1">
                  <c:v>Oui, avant tout pour que les responsabilités soient mieux réparties entre les dirigeants</c:v>
                </c:pt>
                <c:pt idx="2">
                  <c:v>Non, ce n’est pas nécessaire, chacun les connaît</c:v>
                </c:pt>
                <c:pt idx="3">
                  <c:v>Non, cela pourrait dissuader certains</c:v>
                </c:pt>
                <c:pt idx="4">
                  <c:v>Non réponse</c:v>
                </c:pt>
              </c:strCache>
            </c:strRef>
          </c:cat>
          <c:val>
            <c:numRef>
              <c:f>'Résultats pondérés'!$B$183:$B$187</c:f>
              <c:numCache>
                <c:formatCode>0%</c:formatCode>
                <c:ptCount val="5"/>
                <c:pt idx="0">
                  <c:v>0.54</c:v>
                </c:pt>
                <c:pt idx="1">
                  <c:v>0.26</c:v>
                </c:pt>
                <c:pt idx="2">
                  <c:v>0.14000000000000001</c:v>
                </c:pt>
                <c:pt idx="3">
                  <c:v>4.0000000000000015E-2</c:v>
                </c:pt>
                <c:pt idx="4">
                  <c:v>2.0000000000000007E-2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3E9-4E00-B5AB-FC4BBB222E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fr-FR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66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90-4743-B8F5-724DC0BE225D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90-4743-B8F5-724DC0BE225D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690-4743-B8F5-724DC0BE225D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690-4743-B8F5-724DC0BE225D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690-4743-B8F5-724DC0BE225D}"/>
              </c:ext>
            </c:extLst>
          </c:dPt>
          <c:dLbls>
            <c:dLbl>
              <c:idx val="0"/>
              <c:layout>
                <c:manualLayout>
                  <c:x val="9.1506336200116542E-2"/>
                  <c:y val="3.26268083998267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rgbClr val="FF66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690-4743-B8F5-724DC0BE225D}"/>
                </c:ext>
              </c:extLst>
            </c:dLbl>
            <c:dLbl>
              <c:idx val="1"/>
              <c:layout>
                <c:manualLayout>
                  <c:x val="-0.20317508546127608"/>
                  <c:y val="4.74571758542933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690-4743-B8F5-724DC0BE225D}"/>
                </c:ext>
              </c:extLst>
            </c:dLbl>
            <c:dLbl>
              <c:idx val="2"/>
              <c:layout>
                <c:manualLayout>
                  <c:x val="-0.15044262053239535"/>
                  <c:y val="-2.96607349089333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690-4743-B8F5-724DC0BE225D}"/>
                </c:ext>
              </c:extLst>
            </c:dLbl>
            <c:dLbl>
              <c:idx val="3"/>
              <c:layout>
                <c:manualLayout>
                  <c:x val="-0.10546492985776161"/>
                  <c:y val="-8.898220472680014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690-4743-B8F5-724DC0BE225D}"/>
                </c:ext>
              </c:extLst>
            </c:dLbl>
            <c:dLbl>
              <c:idx val="4"/>
              <c:layout>
                <c:manualLayout>
                  <c:x val="1.3958593657644913E-2"/>
                  <c:y val="0.1957608503989602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690-4743-B8F5-724DC0BE22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'Résultats pondérés'!$A$198:$A$202</c:f>
              <c:strCache>
                <c:ptCount val="5"/>
                <c:pt idx="0">
                  <c:v>Oui</c:v>
                </c:pt>
                <c:pt idx="1">
                  <c:v>Non</c:v>
                </c:pt>
                <c:pt idx="2">
                  <c:v>Non et vous le regrettez</c:v>
                </c:pt>
                <c:pt idx="3">
                  <c:v>Vous ne savez pas</c:v>
                </c:pt>
                <c:pt idx="4">
                  <c:v>Non réponse</c:v>
                </c:pt>
              </c:strCache>
            </c:strRef>
          </c:cat>
          <c:val>
            <c:numRef>
              <c:f>'Résultats pondérés'!$B$198:$B$202</c:f>
              <c:numCache>
                <c:formatCode>0%</c:formatCode>
                <c:ptCount val="5"/>
                <c:pt idx="0">
                  <c:v>0.39000000000000012</c:v>
                </c:pt>
                <c:pt idx="1">
                  <c:v>0.33000000000000013</c:v>
                </c:pt>
                <c:pt idx="2">
                  <c:v>0.21000000000000005</c:v>
                </c:pt>
                <c:pt idx="3">
                  <c:v>6.0000000000000019E-2</c:v>
                </c:pt>
                <c:pt idx="4">
                  <c:v>2.0000000000000007E-2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690-4743-B8F5-724DC0BE22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'Résultats pondérés'!$A$248:$A$255</c:f>
              <c:strCache>
                <c:ptCount val="8"/>
                <c:pt idx="0">
                  <c:v>Des prestations de la part d’avocats, notaires, experts comptables...</c:v>
                </c:pt>
                <c:pt idx="1">
                  <c:v>Un accompagnement par une organisation (tête de réseaux, points d’appui à la vie associative...)</c:v>
                </c:pt>
                <c:pt idx="2">
                  <c:v>Une information détaillée de la part de votre compagnie d’assurances, à chaque avis d’échéance</c:v>
                </c:pt>
                <c:pt idx="3">
                  <c:v>Un accompagnement de la part de services publics (Etat, collectivités...)</c:v>
                </c:pt>
                <c:pt idx="4">
                  <c:v>Des questions/réponses sur des sujets précis et ponctuels (hot line à développer ou à construire)</c:v>
                </c:pt>
                <c:pt idx="5">
                  <c:v>Un diagnostic des situations à risques dans votre association</c:v>
                </c:pt>
                <c:pt idx="6">
                  <c:v>Des ressources en ligne, en lien avec l’actualité juridique</c:v>
                </c:pt>
                <c:pt idx="7">
                  <c:v>Des formations</c:v>
                </c:pt>
              </c:strCache>
            </c:strRef>
          </c:cat>
          <c:val>
            <c:numRef>
              <c:f>'Résultats pondérés'!$B$248:$B$255</c:f>
              <c:numCache>
                <c:formatCode>0%</c:formatCode>
                <c:ptCount val="8"/>
                <c:pt idx="0">
                  <c:v>0.13</c:v>
                </c:pt>
                <c:pt idx="1">
                  <c:v>0.25</c:v>
                </c:pt>
                <c:pt idx="2">
                  <c:v>0.26</c:v>
                </c:pt>
                <c:pt idx="3">
                  <c:v>0.28000000000000008</c:v>
                </c:pt>
                <c:pt idx="4">
                  <c:v>0.34</c:v>
                </c:pt>
                <c:pt idx="5">
                  <c:v>0.4</c:v>
                </c:pt>
                <c:pt idx="6">
                  <c:v>0.4</c:v>
                </c:pt>
                <c:pt idx="7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F7-4126-B5F9-D7BE9016F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1649024"/>
        <c:axId val="121650560"/>
      </c:barChart>
      <c:catAx>
        <c:axId val="12164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650560"/>
        <c:crosses val="autoZero"/>
        <c:auto val="1"/>
        <c:lblAlgn val="ctr"/>
        <c:lblOffset val="100"/>
        <c:noMultiLvlLbl val="0"/>
      </c:catAx>
      <c:valAx>
        <c:axId val="121650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164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5AB399-A78B-4F71-9485-7442F5E64CB4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1C3414D-B48F-40CD-BAE1-A9AF52ED2FFD}">
      <dgm:prSet phldrT="[Texte]" custT="1"/>
      <dgm:spPr/>
      <dgm:t>
        <a:bodyPr/>
        <a:lstStyle/>
        <a:p>
          <a:r>
            <a:rPr lang="fr-FR" sz="2600" dirty="0" smtClean="0"/>
            <a:t>4 152 </a:t>
          </a:r>
          <a:r>
            <a:rPr lang="fr-FR" sz="2200" dirty="0" smtClean="0"/>
            <a:t/>
          </a:r>
          <a:br>
            <a:rPr lang="fr-FR" sz="2200" dirty="0" smtClean="0"/>
          </a:br>
          <a:r>
            <a:rPr lang="fr-FR" sz="2200" dirty="0" smtClean="0"/>
            <a:t>participants à l’enquête</a:t>
          </a:r>
          <a:endParaRPr lang="fr-FR" sz="2200" dirty="0"/>
        </a:p>
      </dgm:t>
    </dgm:pt>
    <dgm:pt modelId="{D8D62FFF-2E14-445F-AF6A-DC2A9B372FA4}" type="parTrans" cxnId="{16515ECD-9766-4DE2-B5A3-11A2AE6B9FBD}">
      <dgm:prSet/>
      <dgm:spPr/>
      <dgm:t>
        <a:bodyPr/>
        <a:lstStyle/>
        <a:p>
          <a:endParaRPr lang="fr-FR"/>
        </a:p>
      </dgm:t>
    </dgm:pt>
    <dgm:pt modelId="{4AC8D5F5-2457-44A0-97BE-FC641F3C5C2A}" type="sibTrans" cxnId="{16515ECD-9766-4DE2-B5A3-11A2AE6B9FBD}">
      <dgm:prSet/>
      <dgm:spPr/>
      <dgm:t>
        <a:bodyPr/>
        <a:lstStyle/>
        <a:p>
          <a:endParaRPr lang="fr-FR"/>
        </a:p>
      </dgm:t>
    </dgm:pt>
    <dgm:pt modelId="{9823442F-8840-4B15-AE12-24EFD40E6042}">
      <dgm:prSet phldrT="[Texte]" custT="1"/>
      <dgm:spPr/>
      <dgm:t>
        <a:bodyPr/>
        <a:lstStyle/>
        <a:p>
          <a:r>
            <a:rPr lang="fr-FR" sz="2600" dirty="0" smtClean="0"/>
            <a:t>300</a:t>
          </a:r>
          <a:r>
            <a:rPr lang="fr-FR" sz="2200" dirty="0" smtClean="0"/>
            <a:t> </a:t>
          </a:r>
          <a:br>
            <a:rPr lang="fr-FR" sz="2200" dirty="0" smtClean="0"/>
          </a:br>
          <a:r>
            <a:rPr lang="fr-FR" sz="2200" dirty="0" smtClean="0"/>
            <a:t>expériences </a:t>
          </a:r>
          <a:br>
            <a:rPr lang="fr-FR" sz="2200" dirty="0" smtClean="0"/>
          </a:br>
          <a:r>
            <a:rPr lang="fr-FR" sz="2200" dirty="0" smtClean="0"/>
            <a:t>mal vécues</a:t>
          </a:r>
        </a:p>
      </dgm:t>
    </dgm:pt>
    <dgm:pt modelId="{C47C3140-9917-4CE6-B17D-6B27458A0E18}" type="parTrans" cxnId="{C4CB3FE6-E2B6-41E5-B75B-A21FC4D19300}">
      <dgm:prSet/>
      <dgm:spPr/>
      <dgm:t>
        <a:bodyPr/>
        <a:lstStyle/>
        <a:p>
          <a:endParaRPr lang="fr-FR"/>
        </a:p>
      </dgm:t>
    </dgm:pt>
    <dgm:pt modelId="{39EE2389-DBDF-4C66-A74D-96F7B5B03B56}" type="sibTrans" cxnId="{C4CB3FE6-E2B6-41E5-B75B-A21FC4D19300}">
      <dgm:prSet/>
      <dgm:spPr/>
      <dgm:t>
        <a:bodyPr/>
        <a:lstStyle/>
        <a:p>
          <a:endParaRPr lang="fr-FR"/>
        </a:p>
      </dgm:t>
    </dgm:pt>
    <dgm:pt modelId="{9EDCA86D-19F5-46E3-A0F7-7818CBD6E5C1}">
      <dgm:prSet phldrT="[Texte]" custT="1"/>
      <dgm:spPr/>
      <dgm:t>
        <a:bodyPr/>
        <a:lstStyle/>
        <a:p>
          <a:r>
            <a:rPr lang="fr-FR" sz="2600" dirty="0" smtClean="0"/>
            <a:t>65</a:t>
          </a:r>
          <a:r>
            <a:rPr lang="fr-FR" sz="2200" dirty="0" smtClean="0"/>
            <a:t> </a:t>
          </a:r>
          <a:br>
            <a:rPr lang="fr-FR" sz="2200" dirty="0" smtClean="0"/>
          </a:br>
          <a:r>
            <a:rPr lang="fr-FR" sz="2200" dirty="0" smtClean="0"/>
            <a:t>témoignages </a:t>
          </a:r>
          <a:br>
            <a:rPr lang="fr-FR" sz="2200" dirty="0" smtClean="0"/>
          </a:br>
          <a:r>
            <a:rPr lang="fr-FR" sz="2200" dirty="0" smtClean="0"/>
            <a:t>de soulagement </a:t>
          </a:r>
          <a:br>
            <a:rPr lang="fr-FR" sz="2200" dirty="0" smtClean="0"/>
          </a:br>
          <a:r>
            <a:rPr lang="fr-FR" sz="2200" dirty="0" smtClean="0"/>
            <a:t>et de précaution</a:t>
          </a:r>
          <a:endParaRPr lang="fr-FR" sz="2200" dirty="0"/>
        </a:p>
      </dgm:t>
    </dgm:pt>
    <dgm:pt modelId="{8BF80D9D-3631-4341-BA77-B8ADB5978C52}" type="parTrans" cxnId="{3095560F-6A9A-47FF-B3D5-481EC4F5BF1C}">
      <dgm:prSet/>
      <dgm:spPr/>
      <dgm:t>
        <a:bodyPr/>
        <a:lstStyle/>
        <a:p>
          <a:endParaRPr lang="fr-FR"/>
        </a:p>
      </dgm:t>
    </dgm:pt>
    <dgm:pt modelId="{4C78C5F8-4C3F-43D3-AB23-55850CE487DD}" type="sibTrans" cxnId="{3095560F-6A9A-47FF-B3D5-481EC4F5BF1C}">
      <dgm:prSet/>
      <dgm:spPr/>
      <dgm:t>
        <a:bodyPr/>
        <a:lstStyle/>
        <a:p>
          <a:endParaRPr lang="fr-FR"/>
        </a:p>
      </dgm:t>
    </dgm:pt>
    <dgm:pt modelId="{3E262706-7FF0-42E0-A2A7-1581EE51955A}" type="pres">
      <dgm:prSet presAssocID="{F05AB399-A78B-4F71-9485-7442F5E64C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3096164-DF3A-4F11-B168-A2C3755A8ED2}" type="pres">
      <dgm:prSet presAssocID="{A1C3414D-B48F-40CD-BAE1-A9AF52ED2FFD}" presName="node" presStyleLbl="node1" presStyleIdx="0" presStyleCnt="3" custLinFactNeighborX="77975" custLinFactNeighborY="586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3CE74A-333C-4A85-95B7-B2B10C8A667F}" type="pres">
      <dgm:prSet presAssocID="{4AC8D5F5-2457-44A0-97BE-FC641F3C5C2A}" presName="sibTrans" presStyleLbl="sibTrans2D1" presStyleIdx="0" presStyleCnt="2"/>
      <dgm:spPr/>
      <dgm:t>
        <a:bodyPr/>
        <a:lstStyle/>
        <a:p>
          <a:endParaRPr lang="fr-FR"/>
        </a:p>
      </dgm:t>
    </dgm:pt>
    <dgm:pt modelId="{329B62E1-E3E2-4A63-A3DF-5AE8F934572B}" type="pres">
      <dgm:prSet presAssocID="{4AC8D5F5-2457-44A0-97BE-FC641F3C5C2A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53F17A55-9D65-4325-8D21-5267E12CE6C6}" type="pres">
      <dgm:prSet presAssocID="{9823442F-8840-4B15-AE12-24EFD40E6042}" presName="node" presStyleLbl="node1" presStyleIdx="1" presStyleCnt="3" custLinFactX="-36699" custLinFactY="6558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B86416-2F16-4FEC-A7FA-39C350FE0944}" type="pres">
      <dgm:prSet presAssocID="{39EE2389-DBDF-4C66-A74D-96F7B5B03B56}" presName="sibTrans" presStyleLbl="sibTrans2D1" presStyleIdx="1" presStyleCnt="2" custAng="2918002" custLinFactX="100000" custLinFactY="-92722" custLinFactNeighborX="154270" custLinFactNeighborY="-100000"/>
      <dgm:spPr/>
      <dgm:t>
        <a:bodyPr/>
        <a:lstStyle/>
        <a:p>
          <a:endParaRPr lang="fr-FR"/>
        </a:p>
      </dgm:t>
    </dgm:pt>
    <dgm:pt modelId="{DE777BFC-6FDB-4FBD-A056-4EDD5D37F604}" type="pres">
      <dgm:prSet presAssocID="{39EE2389-DBDF-4C66-A74D-96F7B5B03B56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929A957A-C04A-48B8-8A87-C2062BBDBD19}" type="pres">
      <dgm:prSet presAssocID="{9EDCA86D-19F5-46E3-A0F7-7818CBD6E5C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DF59392-83BD-42AC-B854-E5E732ACBFD7}" type="presOf" srcId="{4AC8D5F5-2457-44A0-97BE-FC641F3C5C2A}" destId="{1F3CE74A-333C-4A85-95B7-B2B10C8A667F}" srcOrd="0" destOrd="0" presId="urn:microsoft.com/office/officeart/2005/8/layout/process5"/>
    <dgm:cxn modelId="{4D65F871-1EB4-428D-B7A8-8638615F6D94}" type="presOf" srcId="{39EE2389-DBDF-4C66-A74D-96F7B5B03B56}" destId="{5FB86416-2F16-4FEC-A7FA-39C350FE0944}" srcOrd="0" destOrd="0" presId="urn:microsoft.com/office/officeart/2005/8/layout/process5"/>
    <dgm:cxn modelId="{3095560F-6A9A-47FF-B3D5-481EC4F5BF1C}" srcId="{F05AB399-A78B-4F71-9485-7442F5E64CB4}" destId="{9EDCA86D-19F5-46E3-A0F7-7818CBD6E5C1}" srcOrd="2" destOrd="0" parTransId="{8BF80D9D-3631-4341-BA77-B8ADB5978C52}" sibTransId="{4C78C5F8-4C3F-43D3-AB23-55850CE487DD}"/>
    <dgm:cxn modelId="{0D3DC76C-558A-49D6-A02F-1E90490B0FBB}" type="presOf" srcId="{39EE2389-DBDF-4C66-A74D-96F7B5B03B56}" destId="{DE777BFC-6FDB-4FBD-A056-4EDD5D37F604}" srcOrd="1" destOrd="0" presId="urn:microsoft.com/office/officeart/2005/8/layout/process5"/>
    <dgm:cxn modelId="{78838F16-6CB4-46A4-8BAE-A7036FA182E7}" type="presOf" srcId="{9EDCA86D-19F5-46E3-A0F7-7818CBD6E5C1}" destId="{929A957A-C04A-48B8-8A87-C2062BBDBD19}" srcOrd="0" destOrd="0" presId="urn:microsoft.com/office/officeart/2005/8/layout/process5"/>
    <dgm:cxn modelId="{91443D62-83E5-4847-A3F3-6E98D05ED121}" type="presOf" srcId="{A1C3414D-B48F-40CD-BAE1-A9AF52ED2FFD}" destId="{E3096164-DF3A-4F11-B168-A2C3755A8ED2}" srcOrd="0" destOrd="0" presId="urn:microsoft.com/office/officeart/2005/8/layout/process5"/>
    <dgm:cxn modelId="{BCD953EB-ABEB-4352-9EE6-3AA9372E882B}" type="presOf" srcId="{F05AB399-A78B-4F71-9485-7442F5E64CB4}" destId="{3E262706-7FF0-42E0-A2A7-1581EE51955A}" srcOrd="0" destOrd="0" presId="urn:microsoft.com/office/officeart/2005/8/layout/process5"/>
    <dgm:cxn modelId="{C4CB3FE6-E2B6-41E5-B75B-A21FC4D19300}" srcId="{F05AB399-A78B-4F71-9485-7442F5E64CB4}" destId="{9823442F-8840-4B15-AE12-24EFD40E6042}" srcOrd="1" destOrd="0" parTransId="{C47C3140-9917-4CE6-B17D-6B27458A0E18}" sibTransId="{39EE2389-DBDF-4C66-A74D-96F7B5B03B56}"/>
    <dgm:cxn modelId="{16515ECD-9766-4DE2-B5A3-11A2AE6B9FBD}" srcId="{F05AB399-A78B-4F71-9485-7442F5E64CB4}" destId="{A1C3414D-B48F-40CD-BAE1-A9AF52ED2FFD}" srcOrd="0" destOrd="0" parTransId="{D8D62FFF-2E14-445F-AF6A-DC2A9B372FA4}" sibTransId="{4AC8D5F5-2457-44A0-97BE-FC641F3C5C2A}"/>
    <dgm:cxn modelId="{9366D473-06CC-4479-8687-E1C3DDDC0CD8}" type="presOf" srcId="{4AC8D5F5-2457-44A0-97BE-FC641F3C5C2A}" destId="{329B62E1-E3E2-4A63-A3DF-5AE8F934572B}" srcOrd="1" destOrd="0" presId="urn:microsoft.com/office/officeart/2005/8/layout/process5"/>
    <dgm:cxn modelId="{F285A308-BB12-4A20-AD50-C8CCEA16C59F}" type="presOf" srcId="{9823442F-8840-4B15-AE12-24EFD40E6042}" destId="{53F17A55-9D65-4325-8D21-5267E12CE6C6}" srcOrd="0" destOrd="0" presId="urn:microsoft.com/office/officeart/2005/8/layout/process5"/>
    <dgm:cxn modelId="{21C57F58-072E-49C8-8E09-D5E2C4E6760C}" type="presParOf" srcId="{3E262706-7FF0-42E0-A2A7-1581EE51955A}" destId="{E3096164-DF3A-4F11-B168-A2C3755A8ED2}" srcOrd="0" destOrd="0" presId="urn:microsoft.com/office/officeart/2005/8/layout/process5"/>
    <dgm:cxn modelId="{323205E9-D07A-42E3-811A-79DBD688969E}" type="presParOf" srcId="{3E262706-7FF0-42E0-A2A7-1581EE51955A}" destId="{1F3CE74A-333C-4A85-95B7-B2B10C8A667F}" srcOrd="1" destOrd="0" presId="urn:microsoft.com/office/officeart/2005/8/layout/process5"/>
    <dgm:cxn modelId="{4D3F4523-5DB8-4313-A4EE-F291916529F7}" type="presParOf" srcId="{1F3CE74A-333C-4A85-95B7-B2B10C8A667F}" destId="{329B62E1-E3E2-4A63-A3DF-5AE8F934572B}" srcOrd="0" destOrd="0" presId="urn:microsoft.com/office/officeart/2005/8/layout/process5"/>
    <dgm:cxn modelId="{5EEDCB48-ED2F-490E-A020-FAC6175B753C}" type="presParOf" srcId="{3E262706-7FF0-42E0-A2A7-1581EE51955A}" destId="{53F17A55-9D65-4325-8D21-5267E12CE6C6}" srcOrd="2" destOrd="0" presId="urn:microsoft.com/office/officeart/2005/8/layout/process5"/>
    <dgm:cxn modelId="{BCE12358-A3EB-4279-8FD4-1C21EE65430D}" type="presParOf" srcId="{3E262706-7FF0-42E0-A2A7-1581EE51955A}" destId="{5FB86416-2F16-4FEC-A7FA-39C350FE0944}" srcOrd="3" destOrd="0" presId="urn:microsoft.com/office/officeart/2005/8/layout/process5"/>
    <dgm:cxn modelId="{EE381064-F1A3-47F0-8ADB-781474E195A0}" type="presParOf" srcId="{5FB86416-2F16-4FEC-A7FA-39C350FE0944}" destId="{DE777BFC-6FDB-4FBD-A056-4EDD5D37F604}" srcOrd="0" destOrd="0" presId="urn:microsoft.com/office/officeart/2005/8/layout/process5"/>
    <dgm:cxn modelId="{0F272EFE-F91A-4913-BF6C-15978379CDDA}" type="presParOf" srcId="{3E262706-7FF0-42E0-A2A7-1581EE51955A}" destId="{929A957A-C04A-48B8-8A87-C2062BBDBD19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FE54C-E16D-400F-9312-9B28C27D81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C56E89F-8EEC-4B2A-847C-0FF8BB373167}">
      <dgm:prSet phldrT="[Texte]" custT="1"/>
      <dgm:spPr/>
      <dgm:t>
        <a:bodyPr/>
        <a:lstStyle/>
        <a:p>
          <a:r>
            <a:rPr lang="fr-FR" sz="3000" dirty="0" smtClean="0"/>
            <a:t>Connaissances approfondies</a:t>
          </a:r>
          <a:endParaRPr lang="fr-FR" sz="3000" dirty="0"/>
        </a:p>
      </dgm:t>
    </dgm:pt>
    <dgm:pt modelId="{E805BFB9-A590-47F9-8CD4-3008862751D8}" type="parTrans" cxnId="{B7FFD886-BC9B-4BA7-848C-D7E45A107FDC}">
      <dgm:prSet/>
      <dgm:spPr/>
      <dgm:t>
        <a:bodyPr/>
        <a:lstStyle/>
        <a:p>
          <a:endParaRPr lang="fr-FR"/>
        </a:p>
      </dgm:t>
    </dgm:pt>
    <dgm:pt modelId="{BA5E5C55-9674-4D75-BAD8-0E567B1774AE}" type="sibTrans" cxnId="{B7FFD886-BC9B-4BA7-848C-D7E45A107FDC}">
      <dgm:prSet/>
      <dgm:spPr/>
      <dgm:t>
        <a:bodyPr/>
        <a:lstStyle/>
        <a:p>
          <a:endParaRPr lang="fr-FR"/>
        </a:p>
      </dgm:t>
    </dgm:pt>
    <dgm:pt modelId="{61F67551-9628-4578-845F-6DF83DF64499}">
      <dgm:prSet phldrT="[Texte]" custT="1"/>
      <dgm:spPr/>
      <dgm:t>
        <a:bodyPr/>
        <a:lstStyle/>
        <a:p>
          <a:r>
            <a:rPr lang="fr-FR" sz="2400" dirty="0" smtClean="0">
              <a:solidFill>
                <a:srgbClr val="FF6600"/>
              </a:solidFill>
            </a:rPr>
            <a:t>Fortes attentes en termes d’information </a:t>
          </a:r>
          <a:r>
            <a:rPr lang="fr-FR" sz="2400" b="1" dirty="0" smtClean="0">
              <a:solidFill>
                <a:srgbClr val="FF6600"/>
              </a:solidFill>
            </a:rPr>
            <a:t>et de formation</a:t>
          </a:r>
          <a:endParaRPr lang="fr-FR" sz="2400" b="1" dirty="0">
            <a:solidFill>
              <a:srgbClr val="FF6600"/>
            </a:solidFill>
          </a:endParaRPr>
        </a:p>
      </dgm:t>
    </dgm:pt>
    <dgm:pt modelId="{3DD59B5F-9612-4B03-B2CD-50A2A6810DC9}" type="parTrans" cxnId="{ED5A0151-7B60-47A4-B20E-8A71ED695AB5}">
      <dgm:prSet/>
      <dgm:spPr/>
      <dgm:t>
        <a:bodyPr/>
        <a:lstStyle/>
        <a:p>
          <a:endParaRPr lang="fr-FR"/>
        </a:p>
      </dgm:t>
    </dgm:pt>
    <dgm:pt modelId="{6B8A05DC-FB24-439F-96BA-D005B6D3551B}" type="sibTrans" cxnId="{ED5A0151-7B60-47A4-B20E-8A71ED695AB5}">
      <dgm:prSet/>
      <dgm:spPr/>
      <dgm:t>
        <a:bodyPr/>
        <a:lstStyle/>
        <a:p>
          <a:endParaRPr lang="fr-FR"/>
        </a:p>
      </dgm:t>
    </dgm:pt>
    <dgm:pt modelId="{1DC25F83-23D8-4C1F-A3F5-161F323F3673}">
      <dgm:prSet phldrT="[Texte]" custT="1"/>
      <dgm:spPr/>
      <dgm:t>
        <a:bodyPr/>
        <a:lstStyle/>
        <a:p>
          <a:r>
            <a:rPr lang="fr-FR" sz="3000" dirty="0" smtClean="0"/>
            <a:t>Analyse des risques</a:t>
          </a:r>
          <a:endParaRPr lang="fr-FR" sz="3000" dirty="0"/>
        </a:p>
      </dgm:t>
    </dgm:pt>
    <dgm:pt modelId="{8DEA9B7C-E583-4D5A-97B6-B101BAC27A62}" type="parTrans" cxnId="{8C420768-1DEE-4E20-B0C5-C2B2D9B2C871}">
      <dgm:prSet/>
      <dgm:spPr/>
      <dgm:t>
        <a:bodyPr/>
        <a:lstStyle/>
        <a:p>
          <a:endParaRPr lang="fr-FR"/>
        </a:p>
      </dgm:t>
    </dgm:pt>
    <dgm:pt modelId="{95CF4D55-5925-4855-96FB-51B029FA988E}" type="sibTrans" cxnId="{8C420768-1DEE-4E20-B0C5-C2B2D9B2C871}">
      <dgm:prSet/>
      <dgm:spPr/>
      <dgm:t>
        <a:bodyPr/>
        <a:lstStyle/>
        <a:p>
          <a:endParaRPr lang="fr-FR"/>
        </a:p>
      </dgm:t>
    </dgm:pt>
    <dgm:pt modelId="{A2D426BD-D7EB-456D-AA9B-5554B42F9B82}">
      <dgm:prSet phldrT="[Texte]" custT="1"/>
      <dgm:spPr/>
      <dgm:t>
        <a:bodyPr/>
        <a:lstStyle/>
        <a:p>
          <a:r>
            <a:rPr lang="fr-FR" sz="2400" dirty="0" smtClean="0">
              <a:solidFill>
                <a:srgbClr val="FF6600"/>
              </a:solidFill>
            </a:rPr>
            <a:t>Approche globale, diagnostic, assurance  </a:t>
          </a:r>
          <a:endParaRPr lang="fr-FR" sz="2400" dirty="0">
            <a:solidFill>
              <a:srgbClr val="FF6600"/>
            </a:solidFill>
          </a:endParaRPr>
        </a:p>
      </dgm:t>
    </dgm:pt>
    <dgm:pt modelId="{DDF84CBE-CBE3-47BE-BC27-9B18DF8A0EC7}" type="parTrans" cxnId="{F8B508B4-2E6A-496C-A78C-68B606D7C7DE}">
      <dgm:prSet/>
      <dgm:spPr/>
      <dgm:t>
        <a:bodyPr/>
        <a:lstStyle/>
        <a:p>
          <a:endParaRPr lang="fr-FR"/>
        </a:p>
      </dgm:t>
    </dgm:pt>
    <dgm:pt modelId="{BBE6FD24-8997-4195-952A-940822AA33BF}" type="sibTrans" cxnId="{F8B508B4-2E6A-496C-A78C-68B606D7C7DE}">
      <dgm:prSet/>
      <dgm:spPr/>
      <dgm:t>
        <a:bodyPr/>
        <a:lstStyle/>
        <a:p>
          <a:endParaRPr lang="fr-FR"/>
        </a:p>
      </dgm:t>
    </dgm:pt>
    <dgm:pt modelId="{C7A0A3A8-F588-4E42-982D-D013438EAEAF}">
      <dgm:prSet custT="1"/>
      <dgm:spPr/>
      <dgm:t>
        <a:bodyPr/>
        <a:lstStyle/>
        <a:p>
          <a:r>
            <a:rPr lang="fr-FR" sz="3000" dirty="0" smtClean="0"/>
            <a:t>Soutien en fonction des situations vécues</a:t>
          </a:r>
          <a:endParaRPr lang="fr-FR" sz="3000" dirty="0"/>
        </a:p>
      </dgm:t>
    </dgm:pt>
    <dgm:pt modelId="{B4EED29C-42CC-4B0A-BF6C-D45A25762C31}" type="parTrans" cxnId="{6B093CF5-7860-47A2-9114-91C0D6FCF724}">
      <dgm:prSet/>
      <dgm:spPr/>
      <dgm:t>
        <a:bodyPr/>
        <a:lstStyle/>
        <a:p>
          <a:endParaRPr lang="fr-FR"/>
        </a:p>
      </dgm:t>
    </dgm:pt>
    <dgm:pt modelId="{C9D0E1FA-C413-422A-88E1-4A5ADBFC1A46}" type="sibTrans" cxnId="{6B093CF5-7860-47A2-9114-91C0D6FCF724}">
      <dgm:prSet/>
      <dgm:spPr/>
      <dgm:t>
        <a:bodyPr/>
        <a:lstStyle/>
        <a:p>
          <a:endParaRPr lang="fr-FR"/>
        </a:p>
      </dgm:t>
    </dgm:pt>
    <dgm:pt modelId="{ADD0816B-6014-41C4-8358-9ED56362A083}">
      <dgm:prSet phldrT="[Texte]" custT="1"/>
      <dgm:spPr/>
      <dgm:t>
        <a:bodyPr/>
        <a:lstStyle/>
        <a:p>
          <a:r>
            <a:rPr lang="fr-FR" sz="2400" dirty="0" smtClean="0">
              <a:solidFill>
                <a:srgbClr val="FF6600"/>
              </a:solidFill>
            </a:rPr>
            <a:t>Ressources en ligne, hotline </a:t>
          </a:r>
          <a:endParaRPr lang="fr-FR" sz="2400" dirty="0">
            <a:solidFill>
              <a:srgbClr val="FF6600"/>
            </a:solidFill>
          </a:endParaRPr>
        </a:p>
      </dgm:t>
    </dgm:pt>
    <dgm:pt modelId="{447D4585-3A20-415C-81D4-C584DBF6F37A}" type="parTrans" cxnId="{72177F4B-1649-40F1-B320-F918869D9DCD}">
      <dgm:prSet/>
      <dgm:spPr/>
      <dgm:t>
        <a:bodyPr/>
        <a:lstStyle/>
        <a:p>
          <a:endParaRPr lang="fr-FR"/>
        </a:p>
      </dgm:t>
    </dgm:pt>
    <dgm:pt modelId="{C4A672EF-1CDF-40B3-A1AF-7EEACB226F03}" type="sibTrans" cxnId="{72177F4B-1649-40F1-B320-F918869D9DCD}">
      <dgm:prSet/>
      <dgm:spPr/>
      <dgm:t>
        <a:bodyPr/>
        <a:lstStyle/>
        <a:p>
          <a:endParaRPr lang="fr-FR"/>
        </a:p>
      </dgm:t>
    </dgm:pt>
    <dgm:pt modelId="{4DCAD284-D69C-4C43-A4D4-AF31F9098348}" type="pres">
      <dgm:prSet presAssocID="{C9FFE54C-E16D-400F-9312-9B28C27D81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1D65D47-C785-4F00-98E0-4E4D04B64C5D}" type="pres">
      <dgm:prSet presAssocID="{BC56E89F-8EEC-4B2A-847C-0FF8BB37316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5BE1F2-F127-40DA-8FAE-AD2D4CD0B695}" type="pres">
      <dgm:prSet presAssocID="{BC56E89F-8EEC-4B2A-847C-0FF8BB37316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B30875-DAC4-4687-8706-B7E19875F15B}" type="pres">
      <dgm:prSet presAssocID="{1DC25F83-23D8-4C1F-A3F5-161F323F367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8DCB89-584C-405F-9928-DC903B35BDDA}" type="pres">
      <dgm:prSet presAssocID="{1DC25F83-23D8-4C1F-A3F5-161F323F367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48B693-326E-485A-9C7F-246FF0D12D8B}" type="pres">
      <dgm:prSet presAssocID="{C7A0A3A8-F588-4E42-982D-D013438EAEA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05C204-4A85-4270-BA5E-A04A5FD730D9}" type="pres">
      <dgm:prSet presAssocID="{C7A0A3A8-F588-4E42-982D-D013438EAEA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021CD17-88C1-4953-BF29-F48DD56001A2}" type="presOf" srcId="{C9FFE54C-E16D-400F-9312-9B28C27D81BA}" destId="{4DCAD284-D69C-4C43-A4D4-AF31F9098348}" srcOrd="0" destOrd="0" presId="urn:microsoft.com/office/officeart/2005/8/layout/vList2"/>
    <dgm:cxn modelId="{72177F4B-1649-40F1-B320-F918869D9DCD}" srcId="{C7A0A3A8-F588-4E42-982D-D013438EAEAF}" destId="{ADD0816B-6014-41C4-8358-9ED56362A083}" srcOrd="0" destOrd="0" parTransId="{447D4585-3A20-415C-81D4-C584DBF6F37A}" sibTransId="{C4A672EF-1CDF-40B3-A1AF-7EEACB226F03}"/>
    <dgm:cxn modelId="{266EFF3D-6BCB-47AA-A24E-EAC382798304}" type="presOf" srcId="{BC56E89F-8EEC-4B2A-847C-0FF8BB373167}" destId="{61D65D47-C785-4F00-98E0-4E4D04B64C5D}" srcOrd="0" destOrd="0" presId="urn:microsoft.com/office/officeart/2005/8/layout/vList2"/>
    <dgm:cxn modelId="{DDD04BFA-8E3B-4B2A-AFB9-A84F41AC7720}" type="presOf" srcId="{A2D426BD-D7EB-456D-AA9B-5554B42F9B82}" destId="{938DCB89-584C-405F-9928-DC903B35BDDA}" srcOrd="0" destOrd="0" presId="urn:microsoft.com/office/officeart/2005/8/layout/vList2"/>
    <dgm:cxn modelId="{B7FFD886-BC9B-4BA7-848C-D7E45A107FDC}" srcId="{C9FFE54C-E16D-400F-9312-9B28C27D81BA}" destId="{BC56E89F-8EEC-4B2A-847C-0FF8BB373167}" srcOrd="0" destOrd="0" parTransId="{E805BFB9-A590-47F9-8CD4-3008862751D8}" sibTransId="{BA5E5C55-9674-4D75-BAD8-0E567B1774AE}"/>
    <dgm:cxn modelId="{147F35F2-F767-48A1-BA79-E049D2CA4758}" type="presOf" srcId="{C7A0A3A8-F588-4E42-982D-D013438EAEAF}" destId="{5548B693-326E-485A-9C7F-246FF0D12D8B}" srcOrd="0" destOrd="0" presId="urn:microsoft.com/office/officeart/2005/8/layout/vList2"/>
    <dgm:cxn modelId="{15BCDA2C-42AD-4847-A70C-1D4BC1FA8589}" type="presOf" srcId="{ADD0816B-6014-41C4-8358-9ED56362A083}" destId="{4F05C204-4A85-4270-BA5E-A04A5FD730D9}" srcOrd="0" destOrd="0" presId="urn:microsoft.com/office/officeart/2005/8/layout/vList2"/>
    <dgm:cxn modelId="{6B093CF5-7860-47A2-9114-91C0D6FCF724}" srcId="{C9FFE54C-E16D-400F-9312-9B28C27D81BA}" destId="{C7A0A3A8-F588-4E42-982D-D013438EAEAF}" srcOrd="2" destOrd="0" parTransId="{B4EED29C-42CC-4B0A-BF6C-D45A25762C31}" sibTransId="{C9D0E1FA-C413-422A-88E1-4A5ADBFC1A46}"/>
    <dgm:cxn modelId="{ED5A0151-7B60-47A4-B20E-8A71ED695AB5}" srcId="{BC56E89F-8EEC-4B2A-847C-0FF8BB373167}" destId="{61F67551-9628-4578-845F-6DF83DF64499}" srcOrd="0" destOrd="0" parTransId="{3DD59B5F-9612-4B03-B2CD-50A2A6810DC9}" sibTransId="{6B8A05DC-FB24-439F-96BA-D005B6D3551B}"/>
    <dgm:cxn modelId="{8C420768-1DEE-4E20-B0C5-C2B2D9B2C871}" srcId="{C9FFE54C-E16D-400F-9312-9B28C27D81BA}" destId="{1DC25F83-23D8-4C1F-A3F5-161F323F3673}" srcOrd="1" destOrd="0" parTransId="{8DEA9B7C-E583-4D5A-97B6-B101BAC27A62}" sibTransId="{95CF4D55-5925-4855-96FB-51B029FA988E}"/>
    <dgm:cxn modelId="{F3D37D8E-D66B-4D8E-B66A-DEC9E2E43EA1}" type="presOf" srcId="{1DC25F83-23D8-4C1F-A3F5-161F323F3673}" destId="{D0B30875-DAC4-4687-8706-B7E19875F15B}" srcOrd="0" destOrd="0" presId="urn:microsoft.com/office/officeart/2005/8/layout/vList2"/>
    <dgm:cxn modelId="{F8B508B4-2E6A-496C-A78C-68B606D7C7DE}" srcId="{1DC25F83-23D8-4C1F-A3F5-161F323F3673}" destId="{A2D426BD-D7EB-456D-AA9B-5554B42F9B82}" srcOrd="0" destOrd="0" parTransId="{DDF84CBE-CBE3-47BE-BC27-9B18DF8A0EC7}" sibTransId="{BBE6FD24-8997-4195-952A-940822AA33BF}"/>
    <dgm:cxn modelId="{A41666F6-EE50-4EC5-80C9-278AA0400F1F}" type="presOf" srcId="{61F67551-9628-4578-845F-6DF83DF64499}" destId="{175BE1F2-F127-40DA-8FAE-AD2D4CD0B695}" srcOrd="0" destOrd="0" presId="urn:microsoft.com/office/officeart/2005/8/layout/vList2"/>
    <dgm:cxn modelId="{23E04CF3-CE00-44D2-9B94-548E9E2444C3}" type="presParOf" srcId="{4DCAD284-D69C-4C43-A4D4-AF31F9098348}" destId="{61D65D47-C785-4F00-98E0-4E4D04B64C5D}" srcOrd="0" destOrd="0" presId="urn:microsoft.com/office/officeart/2005/8/layout/vList2"/>
    <dgm:cxn modelId="{C05D592A-E133-4E1F-A8A4-477D315058BC}" type="presParOf" srcId="{4DCAD284-D69C-4C43-A4D4-AF31F9098348}" destId="{175BE1F2-F127-40DA-8FAE-AD2D4CD0B695}" srcOrd="1" destOrd="0" presId="urn:microsoft.com/office/officeart/2005/8/layout/vList2"/>
    <dgm:cxn modelId="{D98766C7-5CB5-430B-BA1D-6E83C2AE85B4}" type="presParOf" srcId="{4DCAD284-D69C-4C43-A4D4-AF31F9098348}" destId="{D0B30875-DAC4-4687-8706-B7E19875F15B}" srcOrd="2" destOrd="0" presId="urn:microsoft.com/office/officeart/2005/8/layout/vList2"/>
    <dgm:cxn modelId="{374CE457-2F2E-4CE6-9400-BAF87755C822}" type="presParOf" srcId="{4DCAD284-D69C-4C43-A4D4-AF31F9098348}" destId="{938DCB89-584C-405F-9928-DC903B35BDDA}" srcOrd="3" destOrd="0" presId="urn:microsoft.com/office/officeart/2005/8/layout/vList2"/>
    <dgm:cxn modelId="{1DADACA2-BCCA-4C96-8284-FF773F59B94D}" type="presParOf" srcId="{4DCAD284-D69C-4C43-A4D4-AF31F9098348}" destId="{5548B693-326E-485A-9C7F-246FF0D12D8B}" srcOrd="4" destOrd="0" presId="urn:microsoft.com/office/officeart/2005/8/layout/vList2"/>
    <dgm:cxn modelId="{EF2357A3-0F4F-4BDC-B983-F492EA8166DA}" type="presParOf" srcId="{4DCAD284-D69C-4C43-A4D4-AF31F9098348}" destId="{4F05C204-4A85-4270-BA5E-A04A5FD730D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96164-DF3A-4F11-B168-A2C3755A8ED2}">
      <dsp:nvSpPr>
        <dsp:cNvPr id="0" name=""/>
        <dsp:cNvSpPr/>
      </dsp:nvSpPr>
      <dsp:spPr>
        <a:xfrm>
          <a:off x="2467213" y="89481"/>
          <a:ext cx="2472077" cy="1483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4 152 </a:t>
          </a:r>
          <a:r>
            <a:rPr lang="fr-FR" sz="2200" kern="1200" dirty="0" smtClean="0"/>
            <a:t/>
          </a:r>
          <a:br>
            <a:rPr lang="fr-FR" sz="2200" kern="1200" dirty="0" smtClean="0"/>
          </a:br>
          <a:r>
            <a:rPr lang="fr-FR" sz="2200" kern="1200" dirty="0" smtClean="0"/>
            <a:t>participants à l’enquête</a:t>
          </a:r>
          <a:endParaRPr lang="fr-FR" sz="2200" kern="1200" dirty="0"/>
        </a:p>
      </dsp:txBody>
      <dsp:txXfrm>
        <a:off x="2510656" y="132924"/>
        <a:ext cx="2385191" cy="1396360"/>
      </dsp:txXfrm>
    </dsp:sp>
    <dsp:sp modelId="{1F3CE74A-333C-4A85-95B7-B2B10C8A667F}">
      <dsp:nvSpPr>
        <dsp:cNvPr id="0" name=""/>
        <dsp:cNvSpPr/>
      </dsp:nvSpPr>
      <dsp:spPr>
        <a:xfrm rot="7675540">
          <a:off x="2493004" y="1695829"/>
          <a:ext cx="595204" cy="613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900" kern="1200"/>
        </a:p>
      </dsp:txBody>
      <dsp:txXfrm rot="-5400000">
        <a:off x="2661559" y="1723620"/>
        <a:ext cx="367845" cy="416643"/>
      </dsp:txXfrm>
    </dsp:sp>
    <dsp:sp modelId="{53F17A55-9D65-4325-8D21-5267E12CE6C6}">
      <dsp:nvSpPr>
        <dsp:cNvPr id="0" name=""/>
        <dsp:cNvSpPr/>
      </dsp:nvSpPr>
      <dsp:spPr>
        <a:xfrm>
          <a:off x="621214" y="2458581"/>
          <a:ext cx="2472077" cy="1483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300</a:t>
          </a:r>
          <a:r>
            <a:rPr lang="fr-FR" sz="2200" kern="1200" dirty="0" smtClean="0"/>
            <a:t> </a:t>
          </a:r>
          <a:br>
            <a:rPr lang="fr-FR" sz="2200" kern="1200" dirty="0" smtClean="0"/>
          </a:br>
          <a:r>
            <a:rPr lang="fr-FR" sz="2200" kern="1200" dirty="0" smtClean="0"/>
            <a:t>expériences </a:t>
          </a:r>
          <a:br>
            <a:rPr lang="fr-FR" sz="2200" kern="1200" dirty="0" smtClean="0"/>
          </a:br>
          <a:r>
            <a:rPr lang="fr-FR" sz="2200" kern="1200" dirty="0" smtClean="0"/>
            <a:t>mal vécues</a:t>
          </a:r>
        </a:p>
      </dsp:txBody>
      <dsp:txXfrm>
        <a:off x="664657" y="2502024"/>
        <a:ext cx="2385191" cy="1396360"/>
      </dsp:txXfrm>
    </dsp:sp>
    <dsp:sp modelId="{5FB86416-2F16-4FEC-A7FA-39C350FE0944}">
      <dsp:nvSpPr>
        <dsp:cNvPr id="0" name=""/>
        <dsp:cNvSpPr/>
      </dsp:nvSpPr>
      <dsp:spPr>
        <a:xfrm rot="2934323">
          <a:off x="4515501" y="1720093"/>
          <a:ext cx="480836" cy="6130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600" kern="1200"/>
        </a:p>
      </dsp:txBody>
      <dsp:txXfrm>
        <a:off x="4540218" y="1788352"/>
        <a:ext cx="336585" cy="367845"/>
      </dsp:txXfrm>
    </dsp:sp>
    <dsp:sp modelId="{929A957A-C04A-48B8-8A87-C2062BBDBD19}">
      <dsp:nvSpPr>
        <dsp:cNvPr id="0" name=""/>
        <dsp:cNvSpPr/>
      </dsp:nvSpPr>
      <dsp:spPr>
        <a:xfrm>
          <a:off x="4000519" y="2474625"/>
          <a:ext cx="2472077" cy="1483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65</a:t>
          </a:r>
          <a:r>
            <a:rPr lang="fr-FR" sz="2200" kern="1200" dirty="0" smtClean="0"/>
            <a:t> </a:t>
          </a:r>
          <a:br>
            <a:rPr lang="fr-FR" sz="2200" kern="1200" dirty="0" smtClean="0"/>
          </a:br>
          <a:r>
            <a:rPr lang="fr-FR" sz="2200" kern="1200" dirty="0" smtClean="0"/>
            <a:t>témoignages </a:t>
          </a:r>
          <a:br>
            <a:rPr lang="fr-FR" sz="2200" kern="1200" dirty="0" smtClean="0"/>
          </a:br>
          <a:r>
            <a:rPr lang="fr-FR" sz="2200" kern="1200" dirty="0" smtClean="0"/>
            <a:t>de soulagement </a:t>
          </a:r>
          <a:br>
            <a:rPr lang="fr-FR" sz="2200" kern="1200" dirty="0" smtClean="0"/>
          </a:br>
          <a:r>
            <a:rPr lang="fr-FR" sz="2200" kern="1200" dirty="0" smtClean="0"/>
            <a:t>et de précaution</a:t>
          </a:r>
          <a:endParaRPr lang="fr-FR" sz="2200" kern="1200" dirty="0"/>
        </a:p>
      </dsp:txBody>
      <dsp:txXfrm>
        <a:off x="4043962" y="2518068"/>
        <a:ext cx="2385191" cy="1396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65D47-C785-4F00-98E0-4E4D04B64C5D}">
      <dsp:nvSpPr>
        <dsp:cNvPr id="0" name=""/>
        <dsp:cNvSpPr/>
      </dsp:nvSpPr>
      <dsp:spPr>
        <a:xfrm>
          <a:off x="0" y="19444"/>
          <a:ext cx="8128000" cy="730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Connaissances approfondies</a:t>
          </a:r>
          <a:endParaRPr lang="fr-FR" sz="3000" kern="1200" dirty="0"/>
        </a:p>
      </dsp:txBody>
      <dsp:txXfrm>
        <a:off x="35640" y="55084"/>
        <a:ext cx="8056720" cy="658800"/>
      </dsp:txXfrm>
    </dsp:sp>
    <dsp:sp modelId="{175BE1F2-F127-40DA-8FAE-AD2D4CD0B695}">
      <dsp:nvSpPr>
        <dsp:cNvPr id="0" name=""/>
        <dsp:cNvSpPr/>
      </dsp:nvSpPr>
      <dsp:spPr>
        <a:xfrm>
          <a:off x="0" y="749524"/>
          <a:ext cx="81280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400" kern="1200" dirty="0" smtClean="0">
              <a:solidFill>
                <a:srgbClr val="FF6600"/>
              </a:solidFill>
            </a:rPr>
            <a:t>Fortes attentes en termes d’information </a:t>
          </a:r>
          <a:r>
            <a:rPr lang="fr-FR" sz="2400" b="1" kern="1200" dirty="0" smtClean="0">
              <a:solidFill>
                <a:srgbClr val="FF6600"/>
              </a:solidFill>
            </a:rPr>
            <a:t>et de formation</a:t>
          </a:r>
          <a:endParaRPr lang="fr-FR" sz="2400" b="1" kern="1200" dirty="0">
            <a:solidFill>
              <a:srgbClr val="FF6600"/>
            </a:solidFill>
          </a:endParaRPr>
        </a:p>
      </dsp:txBody>
      <dsp:txXfrm>
        <a:off x="0" y="749524"/>
        <a:ext cx="8128000" cy="645840"/>
      </dsp:txXfrm>
    </dsp:sp>
    <dsp:sp modelId="{D0B30875-DAC4-4687-8706-B7E19875F15B}">
      <dsp:nvSpPr>
        <dsp:cNvPr id="0" name=""/>
        <dsp:cNvSpPr/>
      </dsp:nvSpPr>
      <dsp:spPr>
        <a:xfrm>
          <a:off x="0" y="1395364"/>
          <a:ext cx="8128000" cy="730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Analyse des risques</a:t>
          </a:r>
          <a:endParaRPr lang="fr-FR" sz="3000" kern="1200" dirty="0"/>
        </a:p>
      </dsp:txBody>
      <dsp:txXfrm>
        <a:off x="35640" y="1431004"/>
        <a:ext cx="8056720" cy="658800"/>
      </dsp:txXfrm>
    </dsp:sp>
    <dsp:sp modelId="{938DCB89-584C-405F-9928-DC903B35BDDA}">
      <dsp:nvSpPr>
        <dsp:cNvPr id="0" name=""/>
        <dsp:cNvSpPr/>
      </dsp:nvSpPr>
      <dsp:spPr>
        <a:xfrm>
          <a:off x="0" y="2125444"/>
          <a:ext cx="81280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400" kern="1200" dirty="0" smtClean="0">
              <a:solidFill>
                <a:srgbClr val="FF6600"/>
              </a:solidFill>
            </a:rPr>
            <a:t>Approche globale, diagnostic, assurance  </a:t>
          </a:r>
          <a:endParaRPr lang="fr-FR" sz="2400" kern="1200" dirty="0">
            <a:solidFill>
              <a:srgbClr val="FF6600"/>
            </a:solidFill>
          </a:endParaRPr>
        </a:p>
      </dsp:txBody>
      <dsp:txXfrm>
        <a:off x="0" y="2125444"/>
        <a:ext cx="8128000" cy="645840"/>
      </dsp:txXfrm>
    </dsp:sp>
    <dsp:sp modelId="{5548B693-326E-485A-9C7F-246FF0D12D8B}">
      <dsp:nvSpPr>
        <dsp:cNvPr id="0" name=""/>
        <dsp:cNvSpPr/>
      </dsp:nvSpPr>
      <dsp:spPr>
        <a:xfrm>
          <a:off x="0" y="2771284"/>
          <a:ext cx="8128000" cy="730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000" kern="1200" dirty="0" smtClean="0"/>
            <a:t>Soutien en fonction des situations vécues</a:t>
          </a:r>
          <a:endParaRPr lang="fr-FR" sz="3000" kern="1200" dirty="0"/>
        </a:p>
      </dsp:txBody>
      <dsp:txXfrm>
        <a:off x="35640" y="2806924"/>
        <a:ext cx="8056720" cy="658800"/>
      </dsp:txXfrm>
    </dsp:sp>
    <dsp:sp modelId="{4F05C204-4A85-4270-BA5E-A04A5FD730D9}">
      <dsp:nvSpPr>
        <dsp:cNvPr id="0" name=""/>
        <dsp:cNvSpPr/>
      </dsp:nvSpPr>
      <dsp:spPr>
        <a:xfrm>
          <a:off x="0" y="3501364"/>
          <a:ext cx="81280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2400" kern="1200" dirty="0" smtClean="0">
              <a:solidFill>
                <a:srgbClr val="FF6600"/>
              </a:solidFill>
            </a:rPr>
            <a:t>Ressources en ligne, hotline </a:t>
          </a:r>
          <a:endParaRPr lang="fr-FR" sz="2400" kern="1200" dirty="0">
            <a:solidFill>
              <a:srgbClr val="FF6600"/>
            </a:solidFill>
          </a:endParaRPr>
        </a:p>
      </dsp:txBody>
      <dsp:txXfrm>
        <a:off x="0" y="3501364"/>
        <a:ext cx="8128000" cy="645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gi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0.90645</cdr:x>
      <cdr:y>0</cdr:y>
    </cdr:from>
    <cdr:to>
      <cdr:x>0.91762</cdr:x>
      <cdr:y>0.24581</cdr:y>
    </cdr:to>
    <cdr:sp macro="" textlink="">
      <cdr:nvSpPr>
        <cdr:cNvPr id="2" name="Parenthèse fermante 1"/>
        <cdr:cNvSpPr/>
      </cdr:nvSpPr>
      <cdr:spPr>
        <a:xfrm xmlns:a="http://schemas.openxmlformats.org/drawingml/2006/main">
          <a:off x="10709909" y="0"/>
          <a:ext cx="131976" cy="1157465"/>
        </a:xfrm>
        <a:prstGeom xmlns:a="http://schemas.openxmlformats.org/drawingml/2006/main" prst="rightBracket">
          <a:avLst/>
        </a:prstGeom>
        <a:ln xmlns:a="http://schemas.openxmlformats.org/drawingml/2006/main" w="28575">
          <a:solidFill>
            <a:srgbClr val="FF66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0.9248</cdr:x>
      <cdr:y>0.03604</cdr:y>
    </cdr:from>
    <cdr:to>
      <cdr:x>1</cdr:x>
      <cdr:y>0.2338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0926726" y="169682"/>
          <a:ext cx="888555" cy="931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FR" sz="1600" i="1" dirty="0" smtClean="0">
              <a:solidFill>
                <a:srgbClr val="FF6600"/>
              </a:solidFill>
            </a:rPr>
            <a:t>Priorité à l’action</a:t>
          </a:r>
          <a:endParaRPr lang="fr-FR" sz="1600" i="1" dirty="0">
            <a:solidFill>
              <a:srgbClr val="FF66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0.89224</cdr:x>
      <cdr:y>0.02693</cdr:y>
    </cdr:from>
    <cdr:to>
      <cdr:x>0.94582</cdr:x>
      <cdr:y>0.8767</cdr:y>
    </cdr:to>
    <cdr:sp macro="" textlink="">
      <cdr:nvSpPr>
        <cdr:cNvPr id="2" name="Parenthèse fermante 1"/>
        <cdr:cNvSpPr/>
      </cdr:nvSpPr>
      <cdr:spPr>
        <a:xfrm xmlns:a="http://schemas.openxmlformats.org/drawingml/2006/main">
          <a:off x="8727041" y="117876"/>
          <a:ext cx="523982" cy="3719245"/>
        </a:xfrm>
        <a:prstGeom xmlns:a="http://schemas.openxmlformats.org/drawingml/2006/main" prst="rightBracket">
          <a:avLst/>
        </a:prstGeom>
        <a:ln xmlns:a="http://schemas.openxmlformats.org/drawingml/2006/main" w="28575">
          <a:solidFill>
            <a:srgbClr val="FF66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0.00717</cdr:x>
      <cdr:y>0.60206</cdr:y>
    </cdr:from>
    <cdr:to>
      <cdr:x>0.06143</cdr:x>
      <cdr:y>0.71587</cdr:y>
    </cdr:to>
    <cdr:pic>
      <cdr:nvPicPr>
        <cdr:cNvPr id="2" name="Imag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8764" y="2769862"/>
          <a:ext cx="520549" cy="523576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08A69-DDBB-476B-9E73-704B82A8A621}" type="datetimeFigureOut">
              <a:rPr lang="fr-FR" smtClean="0"/>
              <a:pPr/>
              <a:t>08/02/2021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5EBB4-9686-42D5-B136-7F718722AC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5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788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308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901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447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2296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5019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885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8166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0619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endParaRPr lang="fr-FR" sz="105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5837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829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5037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5514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2729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773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010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202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212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5EBB4-9686-42D5-B136-7F718722AC00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65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BC4-5B36-4650-9973-626CB193D4FB}" type="datetimeFigureOut">
              <a:rPr lang="fr-FR" smtClean="0"/>
              <a:pPr/>
              <a:t>08/02/2021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097-D241-458C-9C8D-D8D701691F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90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BC4-5B36-4650-9973-626CB193D4FB}" type="datetimeFigureOut">
              <a:rPr lang="fr-FR" smtClean="0"/>
              <a:pPr/>
              <a:t>08/02/2021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097-D241-458C-9C8D-D8D701691F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6742631"/>
            <a:ext cx="12192000" cy="115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78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BC4-5B36-4650-9973-626CB193D4FB}" type="datetimeFigureOut">
              <a:rPr lang="fr-FR" smtClean="0"/>
              <a:pPr/>
              <a:t>08/02/2021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097-D241-458C-9C8D-D8D701691F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6742631"/>
            <a:ext cx="12192000" cy="115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77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742631"/>
            <a:ext cx="12192000" cy="115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2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/>
              <a:t>1. Modifiez le style du titre</a:t>
            </a:r>
          </a:p>
        </p:txBody>
      </p:sp>
      <p:sp>
        <p:nvSpPr>
          <p:cNvPr id="8" name="Espace réservé pour une image  10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400800" y="2228851"/>
            <a:ext cx="5166784" cy="4021667"/>
          </a:xfrm>
          <a:solidFill>
            <a:schemeClr val="accent6"/>
          </a:solidFill>
        </p:spPr>
        <p:txBody>
          <a:bodyPr tIns="900000" anchor="ctr" anchorCtr="0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33"/>
            </a:lvl1pPr>
          </a:lstStyle>
          <a:p>
            <a:r>
              <a:rPr lang="fr-FR" noProof="0"/>
              <a:t>Sélectionner l’icône pour insérer une image</a:t>
            </a: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/>
              <a:t>Date</a:t>
            </a: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fr-FR"/>
              <a:t>Présentation du 12/09/19 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8"/>
          </p:nvPr>
        </p:nvSpPr>
        <p:spPr>
          <a:xfrm>
            <a:off x="624000" y="2151454"/>
            <a:ext cx="5472000" cy="4204897"/>
          </a:xfrm>
        </p:spPr>
        <p:txBody>
          <a:bodyPr/>
          <a:lstStyle>
            <a:lvl1pPr>
              <a:defRPr sz="1600" b="0"/>
            </a:lvl1pPr>
            <a:lvl2pPr>
              <a:lnSpc>
                <a:spcPct val="112000"/>
              </a:lnSpc>
              <a:defRPr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" name="Espace réservé du texte 14"/>
          <p:cNvSpPr>
            <a:spLocks noGrp="1"/>
          </p:cNvSpPr>
          <p:nvPr>
            <p:ph type="body" sz="quarter" idx="19" hasCustomPrompt="1"/>
          </p:nvPr>
        </p:nvSpPr>
        <p:spPr>
          <a:xfrm>
            <a:off x="624000" y="1579200"/>
            <a:ext cx="5184000" cy="45764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fr-FR"/>
              <a:t>Intertitre</a:t>
            </a:r>
          </a:p>
        </p:txBody>
      </p:sp>
    </p:spTree>
    <p:extLst>
      <p:ext uri="{BB962C8B-B14F-4D97-AF65-F5344CB8AC3E}">
        <p14:creationId xmlns:p14="http://schemas.microsoft.com/office/powerpoint/2010/main" val="334968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75"/>
            <a:ext cx="10515600" cy="1325563"/>
          </a:xfrm>
        </p:spPr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BC4-5B36-4650-9973-626CB193D4FB}" type="datetimeFigureOut">
              <a:rPr lang="fr-FR" smtClean="0"/>
              <a:pPr/>
              <a:t>08/02/2021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097-D241-458C-9C8D-D8D701691F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87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BC4-5B36-4650-9973-626CB193D4FB}" type="datetimeFigureOut">
              <a:rPr lang="fr-FR" smtClean="0"/>
              <a:pPr/>
              <a:t>08/02/2021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097-D241-458C-9C8D-D8D701691F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13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BC4-5B36-4650-9973-626CB193D4FB}" type="datetimeFigureOut">
              <a:rPr lang="fr-FR" smtClean="0"/>
              <a:pPr/>
              <a:t>08/02/2021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097-D241-458C-9C8D-D8D701691F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39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BC4-5B36-4650-9973-626CB193D4FB}" type="datetimeFigureOut">
              <a:rPr lang="fr-FR" smtClean="0"/>
              <a:pPr/>
              <a:t>08/02/2021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097-D241-458C-9C8D-D8D701691F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0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BC4-5B36-4650-9973-626CB193D4FB}" type="datetimeFigureOut">
              <a:rPr lang="fr-FR" smtClean="0"/>
              <a:pPr/>
              <a:t>08/02/2021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097-D241-458C-9C8D-D8D701691F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77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BC4-5B36-4650-9973-626CB193D4FB}" type="datetimeFigureOut">
              <a:rPr lang="fr-FR" smtClean="0"/>
              <a:pPr/>
              <a:t>08/02/2021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097-D241-458C-9C8D-D8D701691F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13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BC4-5B36-4650-9973-626CB193D4FB}" type="datetimeFigureOut">
              <a:rPr lang="fr-FR" smtClean="0"/>
              <a:pPr/>
              <a:t>08/02/2021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097-D241-458C-9C8D-D8D701691F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07BC4-5B36-4650-9973-626CB193D4FB}" type="datetimeFigureOut">
              <a:rPr lang="fr-FR" smtClean="0"/>
              <a:pPr/>
              <a:t>08/02/2021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097-D241-458C-9C8D-D8D701691F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6742631"/>
            <a:ext cx="12192000" cy="115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6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07BC4-5B36-4650-9973-626CB193D4FB}" type="datetimeFigureOut">
              <a:rPr lang="fr-FR" smtClean="0"/>
              <a:pPr/>
              <a:t>08/02/2021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C4097-D241-458C-9C8D-D8D701691FC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6742631"/>
            <a:ext cx="12192000" cy="115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7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chart" Target="../charts/chart6.xm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gif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7.gif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1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hart" Target="../charts/chart1.xm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7.gif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03375" y="2763910"/>
            <a:ext cx="9735087" cy="185467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fr-FR" sz="5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Les responsabilités </a:t>
            </a:r>
            <a:br>
              <a:rPr lang="fr-FR" sz="5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</a:br>
            <a:r>
              <a:rPr lang="fr-FR" sz="54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des dirigeants bénévoles</a:t>
            </a:r>
            <a:endParaRPr lang="fr-FR" sz="4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247" y="464962"/>
            <a:ext cx="2074168" cy="136383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54" y="480766"/>
            <a:ext cx="2288178" cy="94411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746607" y="5702157"/>
            <a:ext cx="9760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967B9"/>
                </a:solidFill>
              </a:rPr>
              <a:t>Lucie SUCHET – Marion BOINOT – Cécile BAZIN – Marie DUROS – Patrick BONNEAU – Jacques MALET</a:t>
            </a:r>
            <a:endParaRPr lang="fr-FR" dirty="0">
              <a:solidFill>
                <a:srgbClr val="3967B9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836" y="627216"/>
            <a:ext cx="2524220" cy="89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919" y="2441280"/>
            <a:ext cx="8818481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Les expériences personnelles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364529" y="5929015"/>
            <a:ext cx="9735087" cy="754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</a:pP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Les responsabilités des dirigeants bénévoles – décembre 2020</a:t>
            </a:r>
            <a:endParaRPr lang="fr-F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fr-FR" dirty="0" smtClean="0"/>
              <a:t>remières confrontations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060783" y="1702280"/>
            <a:ext cx="10428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i="1" dirty="0">
                <a:solidFill>
                  <a:srgbClr val="FF6600"/>
                </a:solidFill>
              </a:rPr>
              <a:t>A quelle occasion avez-vous été confronté à des responsabilités juridiques pour la première fois </a:t>
            </a:r>
            <a:r>
              <a:rPr lang="fr-FR" i="1" dirty="0" smtClean="0">
                <a:solidFill>
                  <a:srgbClr val="FF6600"/>
                </a:solidFill>
              </a:rPr>
              <a:t>?</a:t>
            </a:r>
            <a:endParaRPr lang="fr-FR" i="1" dirty="0">
              <a:solidFill>
                <a:srgbClr val="FF6600"/>
              </a:solidFill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413098"/>
              </p:ext>
            </p:extLst>
          </p:nvPr>
        </p:nvGraphicFramePr>
        <p:xfrm>
          <a:off x="226032" y="2262883"/>
          <a:ext cx="6902521" cy="4240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383164"/>
              </p:ext>
            </p:extLst>
          </p:nvPr>
        </p:nvGraphicFramePr>
        <p:xfrm>
          <a:off x="7548082" y="2854128"/>
          <a:ext cx="4643918" cy="214035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43918">
                  <a:extLst>
                    <a:ext uri="{9D8B030D-6E8A-4147-A177-3AD203B41FA5}">
                      <a16:colId xmlns:a16="http://schemas.microsoft.com/office/drawing/2014/main" val="1193303960"/>
                    </a:ext>
                  </a:extLst>
                </a:gridCol>
              </a:tblGrid>
              <a:tr h="4151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Un </a:t>
                      </a:r>
                      <a:r>
                        <a:rPr lang="fr-FR" sz="16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accident de </a:t>
                      </a:r>
                      <a:r>
                        <a:rPr lang="fr-FR" sz="1600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personnes (3%)</a:t>
                      </a:r>
                      <a:endParaRPr lang="fr-FR" sz="1600" b="0" i="0" u="none" strike="noStrike" dirty="0"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9653736"/>
                  </a:ext>
                </a:extLst>
              </a:tr>
              <a:tr h="4151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Un </a:t>
                      </a:r>
                      <a:r>
                        <a:rPr lang="fr-FR" sz="16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contrôle de </a:t>
                      </a:r>
                      <a:r>
                        <a:rPr lang="fr-FR" sz="1600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l’administration (4%)</a:t>
                      </a:r>
                      <a:endParaRPr lang="fr-FR" sz="1600" b="0" i="0" u="none" strike="noStrike" dirty="0"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1227855"/>
                  </a:ext>
                </a:extLst>
              </a:tr>
              <a:tr h="4151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Un </a:t>
                      </a:r>
                      <a:r>
                        <a:rPr lang="fr-FR" sz="16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conflit au sein de </a:t>
                      </a:r>
                      <a:r>
                        <a:rPr lang="fr-FR" sz="1600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l’association (5%)</a:t>
                      </a:r>
                      <a:endParaRPr lang="fr-FR" sz="1600" b="0" i="0" u="none" strike="noStrike" dirty="0"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35852685"/>
                  </a:ext>
                </a:extLst>
              </a:tr>
              <a:tr h="4797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Une </a:t>
                      </a:r>
                      <a:r>
                        <a:rPr lang="fr-FR" sz="16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faute grave d’un membre de </a:t>
                      </a:r>
                      <a:r>
                        <a:rPr lang="fr-FR" sz="1600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l’association (2%)</a:t>
                      </a:r>
                      <a:endParaRPr lang="fr-FR" sz="1600" b="0" i="0" u="none" strike="noStrike" dirty="0"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0385399"/>
                  </a:ext>
                </a:extLst>
              </a:tr>
              <a:tr h="4151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À</a:t>
                      </a:r>
                      <a:r>
                        <a:rPr lang="fr-FR" sz="1600" u="none" strike="noStrike" baseline="0" dirty="0" smtClean="0">
                          <a:solidFill>
                            <a:srgbClr val="FF6600"/>
                          </a:solidFill>
                          <a:effectLst/>
                        </a:rPr>
                        <a:t> </a:t>
                      </a:r>
                      <a:r>
                        <a:rPr lang="fr-FR" sz="1600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une </a:t>
                      </a:r>
                      <a:r>
                        <a:rPr lang="fr-FR" sz="16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autre </a:t>
                      </a:r>
                      <a:r>
                        <a:rPr lang="fr-FR" sz="1600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occasion (4%) </a:t>
                      </a:r>
                      <a:endParaRPr lang="fr-FR" sz="1600" b="1" i="0" u="none" strike="noStrike" dirty="0"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8200594"/>
                  </a:ext>
                </a:extLst>
              </a:tr>
            </a:tbl>
          </a:graphicData>
        </a:graphic>
      </p:graphicFrame>
      <p:sp>
        <p:nvSpPr>
          <p:cNvPr id="9" name="Accolade ouvrante 8"/>
          <p:cNvSpPr/>
          <p:nvPr/>
        </p:nvSpPr>
        <p:spPr>
          <a:xfrm>
            <a:off x="6816048" y="2557842"/>
            <a:ext cx="955497" cy="2732926"/>
          </a:xfrm>
          <a:prstGeom prst="leftBrace">
            <a:avLst>
              <a:gd name="adj1" fmla="val 8333"/>
              <a:gd name="adj2" fmla="val 21465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>
            <a:off x="5127170" y="5795928"/>
            <a:ext cx="640064" cy="615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874085" y="5543689"/>
            <a:ext cx="60587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Près de 8 dirigeants sur 10 sans expérience réelle. Pour autant,  une connaissance partagée des responsabilités juridiques observée précédemment.</a:t>
            </a:r>
            <a:endParaRPr lang="fr-FR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57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exagone 16"/>
          <p:cNvSpPr/>
          <p:nvPr/>
        </p:nvSpPr>
        <p:spPr>
          <a:xfrm>
            <a:off x="6640562" y="2042809"/>
            <a:ext cx="2911395" cy="1803940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67" dirty="0" smtClean="0"/>
              <a:t>Divers (refonte des statuts, démarches administratives, droit à l’image...) </a:t>
            </a:r>
            <a:endParaRPr lang="fr-FR" sz="1867" dirty="0"/>
          </a:p>
          <a:p>
            <a:pPr lvl="0" algn="ctr"/>
            <a:endParaRPr lang="fr-FR" sz="667" dirty="0"/>
          </a:p>
          <a:p>
            <a:pPr lvl="0" algn="ctr"/>
            <a:r>
              <a:rPr lang="fr-FR" sz="1600" dirty="0"/>
              <a:t>2</a:t>
            </a:r>
            <a:r>
              <a:rPr lang="fr-FR" sz="1600" dirty="0" smtClean="0"/>
              <a:t>7 </a:t>
            </a:r>
            <a:r>
              <a:rPr lang="fr-FR" sz="1600" dirty="0"/>
              <a:t>témoignages</a:t>
            </a:r>
          </a:p>
        </p:txBody>
      </p:sp>
      <p:sp>
        <p:nvSpPr>
          <p:cNvPr id="18" name="Hexagone 17"/>
          <p:cNvSpPr/>
          <p:nvPr/>
        </p:nvSpPr>
        <p:spPr>
          <a:xfrm>
            <a:off x="1351495" y="3752964"/>
            <a:ext cx="2987042" cy="1996080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67" dirty="0" smtClean="0"/>
              <a:t>Conflit avec le personnel (licenciement, faute grave, égalité homme/femme...)</a:t>
            </a:r>
            <a:endParaRPr lang="fr-FR" sz="1867" dirty="0"/>
          </a:p>
          <a:p>
            <a:pPr lvl="0" algn="ctr"/>
            <a:endParaRPr lang="fr-FR" sz="667" dirty="0"/>
          </a:p>
          <a:p>
            <a:pPr lvl="0" algn="ctr"/>
            <a:r>
              <a:rPr lang="fr-FR" sz="1600" dirty="0" smtClean="0"/>
              <a:t>49 </a:t>
            </a:r>
            <a:r>
              <a:rPr lang="fr-FR" sz="1600" dirty="0"/>
              <a:t>témoignages</a:t>
            </a:r>
          </a:p>
        </p:txBody>
      </p:sp>
      <p:sp>
        <p:nvSpPr>
          <p:cNvPr id="19" name="Hexagone 18"/>
          <p:cNvSpPr/>
          <p:nvPr/>
        </p:nvSpPr>
        <p:spPr>
          <a:xfrm>
            <a:off x="3946767" y="4795229"/>
            <a:ext cx="2693795" cy="1809511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67" dirty="0" smtClean="0"/>
              <a:t>Procédure aux Prud’hommes</a:t>
            </a:r>
            <a:endParaRPr lang="fr-FR" sz="1867" dirty="0"/>
          </a:p>
          <a:p>
            <a:pPr lvl="0" algn="ctr"/>
            <a:endParaRPr lang="fr-FR" sz="667" dirty="0"/>
          </a:p>
          <a:p>
            <a:pPr lvl="0" algn="ctr"/>
            <a:r>
              <a:rPr lang="fr-FR" sz="1600" dirty="0" smtClean="0"/>
              <a:t>33 </a:t>
            </a:r>
            <a:r>
              <a:rPr lang="fr-FR" sz="1600" dirty="0"/>
              <a:t>témoignages</a:t>
            </a:r>
          </a:p>
        </p:txBody>
      </p:sp>
      <p:sp>
        <p:nvSpPr>
          <p:cNvPr id="20" name="Hexagone 19"/>
          <p:cNvSpPr/>
          <p:nvPr/>
        </p:nvSpPr>
        <p:spPr>
          <a:xfrm>
            <a:off x="3946767" y="2523112"/>
            <a:ext cx="2965375" cy="2195709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67" dirty="0" smtClean="0"/>
              <a:t>Conflit avec un organisme externe (mairie, administration, banque, assurance, fournisseur...) </a:t>
            </a:r>
            <a:endParaRPr lang="fr-FR" sz="1867" dirty="0"/>
          </a:p>
          <a:p>
            <a:pPr lvl="0" algn="ctr"/>
            <a:endParaRPr lang="fr-FR" sz="667" dirty="0"/>
          </a:p>
          <a:p>
            <a:pPr lvl="0" algn="ctr"/>
            <a:r>
              <a:rPr lang="fr-FR" sz="1600" dirty="0" smtClean="0"/>
              <a:t>38 </a:t>
            </a:r>
            <a:r>
              <a:rPr lang="fr-FR" sz="1600" dirty="0"/>
              <a:t>témoignages</a:t>
            </a:r>
          </a:p>
        </p:txBody>
      </p:sp>
      <p:sp>
        <p:nvSpPr>
          <p:cNvPr id="21" name="Hexagone 20"/>
          <p:cNvSpPr/>
          <p:nvPr/>
        </p:nvSpPr>
        <p:spPr>
          <a:xfrm>
            <a:off x="8346897" y="4935415"/>
            <a:ext cx="2168701" cy="1683906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67" dirty="0" smtClean="0"/>
              <a:t>Harcèlement, altercation</a:t>
            </a:r>
            <a:endParaRPr lang="fr-FR" sz="1867" dirty="0"/>
          </a:p>
          <a:p>
            <a:pPr lvl="0" algn="ctr"/>
            <a:endParaRPr lang="fr-FR" sz="667" dirty="0"/>
          </a:p>
          <a:p>
            <a:pPr lvl="0" algn="ctr"/>
            <a:r>
              <a:rPr lang="fr-FR" sz="1600" dirty="0"/>
              <a:t>5</a:t>
            </a:r>
            <a:r>
              <a:rPr lang="fr-FR" sz="1600" dirty="0" smtClean="0"/>
              <a:t> </a:t>
            </a:r>
            <a:r>
              <a:rPr lang="fr-FR" sz="1600" dirty="0"/>
              <a:t>témoignages</a:t>
            </a:r>
          </a:p>
        </p:txBody>
      </p:sp>
      <p:sp>
        <p:nvSpPr>
          <p:cNvPr id="22" name="Hexagone 21"/>
          <p:cNvSpPr/>
          <p:nvPr/>
        </p:nvSpPr>
        <p:spPr>
          <a:xfrm>
            <a:off x="6369538" y="3928412"/>
            <a:ext cx="2356604" cy="1912055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67" dirty="0" smtClean="0"/>
              <a:t>Conflit entre dirigeants</a:t>
            </a:r>
            <a:endParaRPr lang="fr-FR" sz="667" dirty="0"/>
          </a:p>
          <a:p>
            <a:pPr lvl="0" algn="ctr"/>
            <a:r>
              <a:rPr lang="fr-FR" sz="1600" dirty="0" smtClean="0"/>
              <a:t>15 témoignages</a:t>
            </a:r>
            <a:endParaRPr lang="fr-FR" sz="1600" dirty="0"/>
          </a:p>
        </p:txBody>
      </p:sp>
      <p:sp>
        <p:nvSpPr>
          <p:cNvPr id="24" name="Hexagone 23"/>
          <p:cNvSpPr/>
          <p:nvPr/>
        </p:nvSpPr>
        <p:spPr>
          <a:xfrm>
            <a:off x="1395056" y="1730199"/>
            <a:ext cx="2899919" cy="1890768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67" dirty="0" smtClean="0"/>
              <a:t>Plainte, recours (suite à un vol, un accident, une escroquerie...)</a:t>
            </a:r>
          </a:p>
          <a:p>
            <a:pPr lvl="0" algn="ctr"/>
            <a:endParaRPr lang="fr-FR" sz="1000" dirty="0"/>
          </a:p>
          <a:p>
            <a:pPr lvl="0" algn="ctr"/>
            <a:r>
              <a:rPr lang="fr-FR" sz="1600" dirty="0" smtClean="0"/>
              <a:t>43 </a:t>
            </a:r>
            <a:r>
              <a:rPr lang="fr-FR" sz="1600" dirty="0"/>
              <a:t>témoignages</a:t>
            </a:r>
          </a:p>
        </p:txBody>
      </p: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838199" y="79375"/>
            <a:ext cx="11086707" cy="1325563"/>
          </a:xfrm>
        </p:spPr>
        <p:txBody>
          <a:bodyPr/>
          <a:lstStyle/>
          <a:p>
            <a:r>
              <a:rPr lang="fr-FR" dirty="0">
                <a:solidFill>
                  <a:srgbClr val="FF6600"/>
                </a:solidFill>
              </a:rPr>
              <a:t>Témoignages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477330" y="1218435"/>
            <a:ext cx="7921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rgbClr val="FF6600"/>
                </a:solidFill>
              </a:rPr>
              <a:t>210 dirigeants ont relaté les occasions qui les ont confrontés, pour la première fois, à leurs responsabilités juridiques : </a:t>
            </a:r>
            <a:endParaRPr lang="fr-FR" i="1" dirty="0">
              <a:solidFill>
                <a:srgbClr val="FF6600"/>
              </a:solidFill>
            </a:endParaRPr>
          </a:p>
          <a:p>
            <a:pPr algn="ctr"/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96929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739385"/>
              </p:ext>
            </p:extLst>
          </p:nvPr>
        </p:nvGraphicFramePr>
        <p:xfrm>
          <a:off x="581346" y="2008874"/>
          <a:ext cx="9780997" cy="4376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responsabilités au quotidien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5281"/>
            <a:ext cx="10515600" cy="393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i="1" dirty="0">
                <a:solidFill>
                  <a:srgbClr val="FF6600"/>
                </a:solidFill>
              </a:rPr>
              <a:t>Quand vous sentez-vous </a:t>
            </a:r>
            <a:r>
              <a:rPr lang="fr-FR" sz="1800" i="1" u="sng" dirty="0">
                <a:solidFill>
                  <a:srgbClr val="FF6600"/>
                </a:solidFill>
              </a:rPr>
              <a:t>personnellement</a:t>
            </a:r>
            <a:r>
              <a:rPr lang="fr-FR" sz="1800" i="1" dirty="0">
                <a:solidFill>
                  <a:srgbClr val="FF6600"/>
                </a:solidFill>
              </a:rPr>
              <a:t> face à des responsabilités qui engagent </a:t>
            </a:r>
            <a:r>
              <a:rPr lang="fr-FR" sz="1800" i="1" u="sng" dirty="0">
                <a:solidFill>
                  <a:srgbClr val="FF6600"/>
                </a:solidFill>
              </a:rPr>
              <a:t>juridiquement</a:t>
            </a:r>
            <a:r>
              <a:rPr lang="fr-FR" sz="1800" i="1" dirty="0">
                <a:solidFill>
                  <a:srgbClr val="FF6600"/>
                </a:solidFill>
              </a:rPr>
              <a:t> l’association ?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072589" y="2511047"/>
            <a:ext cx="203439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sz="1600" dirty="0" smtClean="0">
                <a:solidFill>
                  <a:srgbClr val="FF6600"/>
                </a:solidFill>
              </a:rPr>
              <a:t>Un sentiment personnel d’engager l’association dans de nombreuses situations :</a:t>
            </a:r>
          </a:p>
          <a:p>
            <a:pPr>
              <a:spcBef>
                <a:spcPts val="600"/>
              </a:spcBef>
            </a:pPr>
            <a:r>
              <a:rPr lang="fr-FR" sz="1600" dirty="0" smtClean="0">
                <a:solidFill>
                  <a:srgbClr val="FF6600"/>
                </a:solidFill>
              </a:rPr>
              <a:t>- Le plus souvent face à des situations à risques (68%)</a:t>
            </a:r>
            <a:r>
              <a:rPr lang="fr-FR" sz="1600" b="1" dirty="0" smtClean="0">
                <a:solidFill>
                  <a:srgbClr val="FF660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fr-FR" sz="1600" dirty="0" smtClean="0">
                <a:solidFill>
                  <a:srgbClr val="FF6600"/>
                </a:solidFill>
              </a:rPr>
              <a:t>- Le moins souvent, dans le cadre des instances (40%) </a:t>
            </a:r>
          </a:p>
          <a:p>
            <a:endParaRPr lang="fr-FR" sz="1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38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919" y="2441280"/>
            <a:ext cx="8818481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Au sein des associations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364529" y="5929015"/>
            <a:ext cx="9735087" cy="754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</a:pP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#Covid-19 : </a:t>
            </a:r>
            <a:r>
              <a:rPr lang="fr-FR" sz="2000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où en sont les associations après le confinement ?</a:t>
            </a:r>
            <a:endParaRPr lang="fr-F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431549"/>
              </p:ext>
            </p:extLst>
          </p:nvPr>
        </p:nvGraphicFramePr>
        <p:xfrm>
          <a:off x="1062672" y="2493097"/>
          <a:ext cx="10325528" cy="410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Assez bonne définition des responsabilités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910" y="1650964"/>
            <a:ext cx="10515600" cy="897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800" i="1" dirty="0">
                <a:solidFill>
                  <a:srgbClr val="FF6600"/>
                </a:solidFill>
              </a:rPr>
              <a:t>Outre les responsabilités collectives exercées au titre des décisions du conseil d’administration, les responsabilités juridiques de chacun des dirigeants bénévoles (ex : président, trésorier, secrétaire général etc.) de votre association sont-elles définies formellement ?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9961" y="3659235"/>
            <a:ext cx="419927" cy="41796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630" y="4263829"/>
            <a:ext cx="520549" cy="52357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28" y="5431218"/>
            <a:ext cx="589313" cy="58931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821" y="6158878"/>
            <a:ext cx="417526" cy="44388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6" y="4189820"/>
            <a:ext cx="826005" cy="826005"/>
          </a:xfrm>
          <a:prstGeom prst="rect">
            <a:avLst/>
          </a:prstGeom>
        </p:spPr>
      </p:pic>
      <p:grpSp>
        <p:nvGrpSpPr>
          <p:cNvPr id="11" name="Groupe 10"/>
          <p:cNvGrpSpPr/>
          <p:nvPr/>
        </p:nvGrpSpPr>
        <p:grpSpPr>
          <a:xfrm>
            <a:off x="8260231" y="5574356"/>
            <a:ext cx="3475731" cy="830997"/>
            <a:chOff x="6719403" y="4201597"/>
            <a:chExt cx="3475731" cy="830997"/>
          </a:xfrm>
        </p:grpSpPr>
        <p:sp>
          <p:nvSpPr>
            <p:cNvPr id="12" name="Flèche droite 11"/>
            <p:cNvSpPr/>
            <p:nvPr/>
          </p:nvSpPr>
          <p:spPr>
            <a:xfrm>
              <a:off x="6719403" y="4208920"/>
              <a:ext cx="640064" cy="61535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600"/>
            </a:p>
          </p:txBody>
        </p:sp>
        <p:sp>
          <p:nvSpPr>
            <p:cNvPr id="13" name="ZoneTexte 5"/>
            <p:cNvSpPr txBox="1"/>
            <p:nvPr/>
          </p:nvSpPr>
          <p:spPr>
            <a:xfrm>
              <a:off x="7359467" y="4201597"/>
              <a:ext cx="28356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>
                  <a:solidFill>
                    <a:schemeClr val="accent5">
                      <a:lumMod val="75000"/>
                    </a:schemeClr>
                  </a:solidFill>
                </a:rPr>
                <a:t>Une définition ou une connaissance satisfaisante </a:t>
              </a:r>
              <a:br>
                <a:rPr lang="fr-FR" sz="1600" dirty="0" smtClean="0">
                  <a:solidFill>
                    <a:schemeClr val="accent5">
                      <a:lumMod val="75000"/>
                    </a:schemeClr>
                  </a:solidFill>
                </a:rPr>
              </a:br>
              <a:r>
                <a:rPr lang="fr-FR" sz="1600" dirty="0" smtClean="0">
                  <a:solidFill>
                    <a:schemeClr val="accent5">
                      <a:lumMod val="75000"/>
                    </a:schemeClr>
                  </a:solidFill>
                </a:rPr>
                <a:t>dans </a:t>
              </a:r>
              <a:r>
                <a:rPr lang="fr-FR" sz="1600" b="1" dirty="0" smtClean="0">
                  <a:solidFill>
                    <a:schemeClr val="accent5">
                      <a:lumMod val="75000"/>
                    </a:schemeClr>
                  </a:solidFill>
                </a:rPr>
                <a:t>64% </a:t>
              </a:r>
              <a:r>
                <a:rPr lang="fr-FR" sz="1600" dirty="0" smtClean="0">
                  <a:solidFill>
                    <a:schemeClr val="accent5">
                      <a:lumMod val="75000"/>
                    </a:schemeClr>
                  </a:solidFill>
                </a:rPr>
                <a:t>des associations</a:t>
              </a:r>
              <a:endParaRPr lang="fr-FR" sz="16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539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besoin de précision toutefois affirmé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5732" y="1404938"/>
            <a:ext cx="10515600" cy="897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800" i="1" dirty="0">
                <a:solidFill>
                  <a:srgbClr val="FF6600"/>
                </a:solidFill>
              </a:rPr>
              <a:t>Pensez-vous que les responsabilités juridiques de chacun des dirigeants bénévoles </a:t>
            </a:r>
            <a:r>
              <a:rPr lang="fr-FR" sz="1800" i="1" dirty="0" smtClean="0">
                <a:solidFill>
                  <a:srgbClr val="FF6600"/>
                </a:solidFill>
              </a:rPr>
              <a:t/>
            </a:r>
            <a:br>
              <a:rPr lang="fr-FR" sz="1800" i="1" dirty="0" smtClean="0">
                <a:solidFill>
                  <a:srgbClr val="FF6600"/>
                </a:solidFill>
              </a:rPr>
            </a:br>
            <a:r>
              <a:rPr lang="fr-FR" sz="1800" i="1" dirty="0" smtClean="0">
                <a:solidFill>
                  <a:srgbClr val="FF6600"/>
                </a:solidFill>
              </a:rPr>
              <a:t>de </a:t>
            </a:r>
            <a:r>
              <a:rPr lang="fr-FR" sz="1800" i="1" dirty="0">
                <a:solidFill>
                  <a:srgbClr val="FF6600"/>
                </a:solidFill>
              </a:rPr>
              <a:t>votre association devraient être précisées ? </a:t>
            </a: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9736552"/>
              </p:ext>
            </p:extLst>
          </p:nvPr>
        </p:nvGraphicFramePr>
        <p:xfrm>
          <a:off x="1299680" y="2183165"/>
          <a:ext cx="9592639" cy="4600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103" y="4098992"/>
            <a:ext cx="417526" cy="44388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30" y="2183165"/>
            <a:ext cx="706378" cy="70637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680" y="3056534"/>
            <a:ext cx="589313" cy="589313"/>
          </a:xfrm>
          <a:prstGeom prst="rect">
            <a:avLst/>
          </a:prstGeom>
        </p:spPr>
      </p:pic>
      <p:grpSp>
        <p:nvGrpSpPr>
          <p:cNvPr id="9" name="Groupe 8"/>
          <p:cNvGrpSpPr/>
          <p:nvPr/>
        </p:nvGrpSpPr>
        <p:grpSpPr>
          <a:xfrm>
            <a:off x="8260231" y="5574356"/>
            <a:ext cx="3475731" cy="622682"/>
            <a:chOff x="6719403" y="4201597"/>
            <a:chExt cx="3475731" cy="622682"/>
          </a:xfrm>
        </p:grpSpPr>
        <p:sp>
          <p:nvSpPr>
            <p:cNvPr id="10" name="Flèche droite 9"/>
            <p:cNvSpPr/>
            <p:nvPr/>
          </p:nvSpPr>
          <p:spPr>
            <a:xfrm>
              <a:off x="6719403" y="4208920"/>
              <a:ext cx="640064" cy="61535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1600"/>
            </a:p>
          </p:txBody>
        </p:sp>
        <p:sp>
          <p:nvSpPr>
            <p:cNvPr id="11" name="ZoneTexte 5"/>
            <p:cNvSpPr txBox="1"/>
            <p:nvPr/>
          </p:nvSpPr>
          <p:spPr>
            <a:xfrm>
              <a:off x="7359467" y="4201597"/>
              <a:ext cx="28356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>
                  <a:solidFill>
                    <a:schemeClr val="accent5">
                      <a:lumMod val="75000"/>
                    </a:schemeClr>
                  </a:solidFill>
                </a:rPr>
                <a:t>Un besoin de précision dans </a:t>
              </a:r>
              <a:r>
                <a:rPr lang="fr-FR" sz="1600" b="1" dirty="0" smtClean="0">
                  <a:solidFill>
                    <a:schemeClr val="accent5">
                      <a:lumMod val="75000"/>
                    </a:schemeClr>
                  </a:solidFill>
                </a:rPr>
                <a:t>80% </a:t>
              </a:r>
              <a:r>
                <a:rPr lang="fr-FR" sz="1600" dirty="0" smtClean="0">
                  <a:solidFill>
                    <a:schemeClr val="accent5">
                      <a:lumMod val="75000"/>
                    </a:schemeClr>
                  </a:solidFill>
                </a:rPr>
                <a:t>des associations</a:t>
              </a:r>
              <a:endParaRPr lang="fr-FR" sz="16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81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407373"/>
              </p:ext>
            </p:extLst>
          </p:nvPr>
        </p:nvGraphicFramePr>
        <p:xfrm>
          <a:off x="1300781" y="2361960"/>
          <a:ext cx="8523520" cy="4281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L’information préalable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47117" y="1630416"/>
            <a:ext cx="8819508" cy="897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800" i="1" dirty="0">
                <a:solidFill>
                  <a:srgbClr val="FF6600"/>
                </a:solidFill>
              </a:rPr>
              <a:t>Dans votre association, les responsabilités des dirigeants sont-elles présentées aux candidats, pour information et décision éclairée ?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072" y="3636456"/>
            <a:ext cx="419927" cy="41796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741" y="4241050"/>
            <a:ext cx="520549" cy="52357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90" y="3414515"/>
            <a:ext cx="417526" cy="44388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878" y="4061529"/>
            <a:ext cx="520549" cy="523576"/>
          </a:xfrm>
          <a:prstGeom prst="rect">
            <a:avLst/>
          </a:prstGeom>
        </p:spPr>
      </p:pic>
      <p:grpSp>
        <p:nvGrpSpPr>
          <p:cNvPr id="10" name="Groupe 9"/>
          <p:cNvGrpSpPr/>
          <p:nvPr/>
        </p:nvGrpSpPr>
        <p:grpSpPr>
          <a:xfrm>
            <a:off x="8323624" y="5365058"/>
            <a:ext cx="3446843" cy="943447"/>
            <a:chOff x="5775985" y="3121334"/>
            <a:chExt cx="3446843" cy="943447"/>
          </a:xfrm>
        </p:grpSpPr>
        <p:sp>
          <p:nvSpPr>
            <p:cNvPr id="11" name="Flèche droite 10"/>
            <p:cNvSpPr/>
            <p:nvPr/>
          </p:nvSpPr>
          <p:spPr>
            <a:xfrm>
              <a:off x="5775985" y="3121334"/>
              <a:ext cx="640031" cy="6153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12" name="ZoneTexte 1"/>
            <p:cNvSpPr txBox="1"/>
            <p:nvPr/>
          </p:nvSpPr>
          <p:spPr>
            <a:xfrm>
              <a:off x="6596667" y="3121334"/>
              <a:ext cx="2626161" cy="943447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1600" dirty="0" smtClean="0">
                  <a:solidFill>
                    <a:schemeClr val="accent5">
                      <a:lumMod val="75000"/>
                    </a:schemeClr>
                  </a:solidFill>
                </a:rPr>
                <a:t>Absence d’information préalable dans plus de </a:t>
              </a:r>
              <a:r>
                <a:rPr lang="fr-FR" sz="1600" b="1" dirty="0" smtClean="0">
                  <a:solidFill>
                    <a:schemeClr val="accent5">
                      <a:lumMod val="75000"/>
                    </a:schemeClr>
                  </a:solidFill>
                </a:rPr>
                <a:t>54% </a:t>
              </a:r>
              <a:r>
                <a:rPr lang="fr-FR" sz="1600" dirty="0" smtClean="0">
                  <a:solidFill>
                    <a:schemeClr val="accent5">
                      <a:lumMod val="75000"/>
                    </a:schemeClr>
                  </a:solidFill>
                </a:rPr>
                <a:t>des associations</a:t>
              </a:r>
              <a:endParaRPr lang="fr-FR" sz="16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928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Entre bénévoles et salariés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3130" y="1650964"/>
            <a:ext cx="9600344" cy="897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800" i="1" dirty="0">
                <a:solidFill>
                  <a:srgbClr val="FF6600"/>
                </a:solidFill>
              </a:rPr>
              <a:t>Les responsabilités sont-elles bien définies entre les dirigeants bénévoles </a:t>
            </a:r>
            <a:r>
              <a:rPr lang="fr-FR" sz="1800" i="1" dirty="0" smtClean="0">
                <a:solidFill>
                  <a:srgbClr val="FF6600"/>
                </a:solidFill>
              </a:rPr>
              <a:t/>
            </a:r>
            <a:br>
              <a:rPr lang="fr-FR" sz="1800" i="1" dirty="0" smtClean="0">
                <a:solidFill>
                  <a:srgbClr val="FF6600"/>
                </a:solidFill>
              </a:rPr>
            </a:br>
            <a:r>
              <a:rPr lang="fr-FR" sz="1800" i="1" dirty="0" smtClean="0">
                <a:solidFill>
                  <a:srgbClr val="FF6600"/>
                </a:solidFill>
              </a:rPr>
              <a:t>et </a:t>
            </a:r>
            <a:r>
              <a:rPr lang="fr-FR" sz="1800" i="1" dirty="0">
                <a:solidFill>
                  <a:srgbClr val="FF6600"/>
                </a:solidFill>
              </a:rPr>
              <a:t>le ou les dirigeants salariés ? </a:t>
            </a:r>
            <a:r>
              <a:rPr lang="fr-FR" sz="1600" i="1" dirty="0" smtClean="0">
                <a:solidFill>
                  <a:srgbClr val="FF6600"/>
                </a:solidFill>
              </a:rPr>
              <a:t>Plusieurs réponses possibles</a:t>
            </a:r>
            <a:endParaRPr lang="fr-FR" sz="1600" i="1" dirty="0">
              <a:solidFill>
                <a:srgbClr val="FF66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99776"/>
              </p:ext>
            </p:extLst>
          </p:nvPr>
        </p:nvGraphicFramePr>
        <p:xfrm>
          <a:off x="1407555" y="2547991"/>
          <a:ext cx="8830567" cy="3206425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7707667">
                  <a:extLst>
                    <a:ext uri="{9D8B030D-6E8A-4147-A177-3AD203B41FA5}">
                      <a16:colId xmlns:a16="http://schemas.microsoft.com/office/drawing/2014/main" val="1287091545"/>
                    </a:ext>
                  </a:extLst>
                </a:gridCol>
                <a:gridCol w="1122900">
                  <a:extLst>
                    <a:ext uri="{9D8B030D-6E8A-4147-A177-3AD203B41FA5}">
                      <a16:colId xmlns:a16="http://schemas.microsoft.com/office/drawing/2014/main" val="3675799799"/>
                    </a:ext>
                  </a:extLst>
                </a:gridCol>
              </a:tblGrid>
              <a:tr h="6412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Oui, elles sont précisées dans les statuts, le règlement intérieur ou un document interne</a:t>
                      </a:r>
                      <a:endParaRPr lang="fr-FR" sz="16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50%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8091599"/>
                  </a:ext>
                </a:extLst>
              </a:tr>
              <a:tr h="6412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Oui, elles sont précisées dans le contrat de travail du ou des dirigeants salariés</a:t>
                      </a:r>
                      <a:endParaRPr lang="fr-FR" sz="16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40%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5770895"/>
                  </a:ext>
                </a:extLst>
              </a:tr>
              <a:tr h="6412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Oui, au travers des délégations de pouvoir attribuées au(x) dirigeant(s) salarié(s)</a:t>
                      </a:r>
                      <a:endParaRPr lang="fr-FR" sz="16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30%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65568333"/>
                  </a:ext>
                </a:extLst>
              </a:tr>
              <a:tr h="6412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Non, ce n’est pas nécessaire</a:t>
                      </a:r>
                      <a:endParaRPr lang="fr-FR" sz="1600" b="0" i="0" u="none" strike="noStrike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5%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1279797"/>
                  </a:ext>
                </a:extLst>
              </a:tr>
              <a:tr h="64128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Non, et il faudrait y penser</a:t>
                      </a:r>
                      <a:endParaRPr lang="fr-FR" sz="1600" b="0" i="0" u="none" strike="noStrike" dirty="0">
                        <a:solidFill>
                          <a:srgbClr val="FF66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22%</a:t>
                      </a:r>
                      <a:endParaRPr lang="fr-FR" sz="16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466046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0" y="4979927"/>
            <a:ext cx="706378" cy="70637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742" y="4979927"/>
            <a:ext cx="589313" cy="58931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799" y="2885280"/>
            <a:ext cx="419927" cy="41796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6009">
            <a:off x="10805592" y="3502171"/>
            <a:ext cx="520549" cy="523576"/>
          </a:xfrm>
          <a:prstGeom prst="rect">
            <a:avLst/>
          </a:prstGeom>
        </p:spPr>
      </p:pic>
      <p:sp>
        <p:nvSpPr>
          <p:cNvPr id="4" name="Parenthèse fermante 3"/>
          <p:cNvSpPr/>
          <p:nvPr/>
        </p:nvSpPr>
        <p:spPr>
          <a:xfrm>
            <a:off x="10170524" y="2758966"/>
            <a:ext cx="218952" cy="154502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6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838200" y="79375"/>
            <a:ext cx="10515600" cy="1325563"/>
          </a:xfrm>
        </p:spPr>
        <p:txBody>
          <a:bodyPr/>
          <a:lstStyle/>
          <a:p>
            <a:r>
              <a:rPr lang="fr-FR" dirty="0" smtClean="0"/>
              <a:t>Le bilan des attentes expresses 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350666" y="2581997"/>
            <a:ext cx="4258569" cy="40197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buFont typeface="+mj-lt"/>
              <a:buAutoNum type="arabicPeriod"/>
            </a:pPr>
            <a:r>
              <a:rPr lang="fr-FR" dirty="0"/>
              <a:t>Précisions sur les responsabilités de chacun des dirigeants </a:t>
            </a:r>
            <a:endParaRPr lang="fr-FR" dirty="0" smtClean="0"/>
          </a:p>
          <a:p>
            <a:pPr lvl="0" algn="ctr"/>
            <a:endParaRPr lang="fr-FR" dirty="0" smtClean="0"/>
          </a:p>
          <a:p>
            <a:pPr lvl="0" algn="ctr"/>
            <a:r>
              <a:rPr lang="fr-FR" dirty="0" smtClean="0"/>
              <a:t>Exprimée par </a:t>
            </a:r>
            <a:r>
              <a:rPr lang="fr-FR" sz="2800" dirty="0" smtClean="0"/>
              <a:t>80%</a:t>
            </a:r>
            <a:r>
              <a:rPr lang="fr-FR" dirty="0" smtClean="0"/>
              <a:t> des dirigeants :</a:t>
            </a:r>
          </a:p>
          <a:p>
            <a:pPr lvl="0" algn="ctr"/>
            <a:endParaRPr lang="fr-FR" sz="1000" dirty="0" smtClean="0"/>
          </a:p>
          <a:p>
            <a:pPr lvl="0" algn="ctr"/>
            <a:r>
              <a:rPr lang="fr-FR" dirty="0" smtClean="0"/>
              <a:t>54% pour une meilleure connaissance </a:t>
            </a:r>
          </a:p>
          <a:p>
            <a:pPr lvl="0" algn="ctr"/>
            <a:r>
              <a:rPr lang="fr-FR" dirty="0" smtClean="0"/>
              <a:t>+ 26% pour un meilleur partage</a:t>
            </a:r>
          </a:p>
          <a:p>
            <a:pPr lvl="0" algn="ctr"/>
            <a:endParaRPr lang="fr-FR" dirty="0"/>
          </a:p>
          <a:p>
            <a:pPr lvl="0" algn="ctr"/>
            <a:r>
              <a:rPr lang="fr-FR" dirty="0" smtClean="0"/>
              <a:t>Y compris lorsque ces responsabilités sont mentionnées dans les documents internes de l’association </a:t>
            </a:r>
          </a:p>
          <a:p>
            <a:pPr lvl="0" algn="ctr"/>
            <a:r>
              <a:rPr lang="fr-FR" dirty="0" smtClean="0"/>
              <a:t>(le cas dans 1 association sur 2)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406436" y="1524336"/>
            <a:ext cx="2147027" cy="915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800" dirty="0" smtClean="0"/>
              <a:t>Attente n°1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7219715" y="1524336"/>
            <a:ext cx="2617625" cy="874206"/>
          </a:xfrm>
          <a:prstGeom prst="roundRect">
            <a:avLst/>
          </a:prstGeom>
          <a:solidFill>
            <a:srgbClr val="638A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800" dirty="0" smtClean="0"/>
              <a:t>Autres attentes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6396611" y="2517941"/>
            <a:ext cx="4258569" cy="4083826"/>
          </a:xfrm>
          <a:prstGeom prst="roundRect">
            <a:avLst/>
          </a:prstGeom>
          <a:solidFill>
            <a:srgbClr val="638A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 startAt="2"/>
            </a:pPr>
            <a:r>
              <a:rPr lang="fr-FR" dirty="0" smtClean="0"/>
              <a:t>Définition des responsabilités des bénévoles vs celles des salariés : </a:t>
            </a:r>
            <a:r>
              <a:rPr lang="fr-FR" sz="2800" dirty="0" smtClean="0"/>
              <a:t>22% </a:t>
            </a:r>
            <a:r>
              <a:rPr lang="fr-FR" dirty="0" smtClean="0"/>
              <a:t>dans les employeuses</a:t>
            </a:r>
          </a:p>
          <a:p>
            <a:pPr marL="342900" lvl="0" indent="-342900">
              <a:buFont typeface="+mj-lt"/>
              <a:buAutoNum type="arabicPeriod" startAt="2"/>
            </a:pPr>
            <a:endParaRPr lang="fr-FR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fr-FR" dirty="0" smtClean="0"/>
              <a:t>Information précise préalable avant de s’engager : </a:t>
            </a:r>
            <a:r>
              <a:rPr lang="fr-FR" sz="2800" dirty="0" smtClean="0"/>
              <a:t>21%</a:t>
            </a:r>
          </a:p>
          <a:p>
            <a:pPr marL="342900" indent="-342900">
              <a:buFont typeface="+mj-lt"/>
              <a:buAutoNum type="arabicPeriod" startAt="2"/>
            </a:pPr>
            <a:endParaRPr lang="fr-FR" dirty="0" smtClean="0"/>
          </a:p>
          <a:p>
            <a:pPr marL="342900" indent="-342900">
              <a:lnSpc>
                <a:spcPts val="2700"/>
              </a:lnSpc>
              <a:buFont typeface="+mj-lt"/>
              <a:buAutoNum type="arabicPeriod" startAt="2"/>
            </a:pPr>
            <a:r>
              <a:rPr lang="fr-FR" dirty="0" smtClean="0"/>
              <a:t>Définition formelle des responsabilités de chacun des dirigeants dans les documents de l’association : </a:t>
            </a:r>
            <a:r>
              <a:rPr lang="fr-FR" sz="2800" dirty="0" smtClean="0"/>
              <a:t>15%</a:t>
            </a:r>
          </a:p>
        </p:txBody>
      </p:sp>
    </p:spTree>
    <p:extLst>
      <p:ext uri="{BB962C8B-B14F-4D97-AF65-F5344CB8AC3E}">
        <p14:creationId xmlns:p14="http://schemas.microsoft.com/office/powerpoint/2010/main" val="159180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8373" y="1912089"/>
            <a:ext cx="11321593" cy="341866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fr-FR" sz="1800" dirty="0" smtClean="0"/>
              <a:t>Enquête en ligne </a:t>
            </a:r>
            <a:r>
              <a:rPr lang="fr-FR" sz="1800" dirty="0" smtClean="0">
                <a:solidFill>
                  <a:srgbClr val="FF6600"/>
                </a:solidFill>
              </a:rPr>
              <a:t>du 10 </a:t>
            </a:r>
            <a:r>
              <a:rPr lang="fr-FR" sz="1800" dirty="0">
                <a:solidFill>
                  <a:srgbClr val="FF6600"/>
                </a:solidFill>
              </a:rPr>
              <a:t>novembre </a:t>
            </a:r>
            <a:r>
              <a:rPr lang="fr-FR" sz="1800" dirty="0" smtClean="0">
                <a:solidFill>
                  <a:srgbClr val="FF6600"/>
                </a:solidFill>
              </a:rPr>
              <a:t>au 16 </a:t>
            </a:r>
            <a:r>
              <a:rPr lang="fr-FR" sz="1800" dirty="0">
                <a:solidFill>
                  <a:srgbClr val="FF6600"/>
                </a:solidFill>
              </a:rPr>
              <a:t>décembre </a:t>
            </a:r>
            <a:r>
              <a:rPr lang="fr-FR" sz="1800" dirty="0" smtClean="0">
                <a:solidFill>
                  <a:srgbClr val="FF6600"/>
                </a:solidFill>
              </a:rPr>
              <a:t>2020 </a:t>
            </a:r>
            <a:r>
              <a:rPr lang="fr-FR" sz="1800" dirty="0" smtClean="0"/>
              <a:t>: </a:t>
            </a:r>
            <a:r>
              <a:rPr lang="fr-FR" sz="1800" dirty="0" smtClean="0">
                <a:solidFill>
                  <a:srgbClr val="FF6600"/>
                </a:solidFill>
              </a:rPr>
              <a:t>4 152 réponses </a:t>
            </a:r>
            <a:r>
              <a:rPr lang="fr-FR" sz="1800" dirty="0" smtClean="0"/>
              <a:t>de responsables associatifs. 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fr-FR" sz="1800" dirty="0" smtClean="0"/>
              <a:t>Echantillon </a:t>
            </a:r>
            <a:r>
              <a:rPr lang="fr-FR" sz="1800" dirty="0" smtClean="0">
                <a:solidFill>
                  <a:srgbClr val="FF6600"/>
                </a:solidFill>
              </a:rPr>
              <a:t>national</a:t>
            </a:r>
            <a:r>
              <a:rPr lang="fr-FR" sz="1800" dirty="0" smtClean="0"/>
              <a:t> d’associations de toutes tailles, tous secteurs d’activités et de toutes les régions.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fr-FR" sz="1800" dirty="0" smtClean="0">
                <a:solidFill>
                  <a:srgbClr val="FF6600"/>
                </a:solidFill>
              </a:rPr>
              <a:t>Résultats traités </a:t>
            </a:r>
            <a:r>
              <a:rPr lang="fr-FR" sz="1800" dirty="0"/>
              <a:t>selon la méthode des quotas </a:t>
            </a:r>
            <a:r>
              <a:rPr lang="fr-FR" sz="1800" dirty="0" smtClean="0"/>
              <a:t>appliquée </a:t>
            </a:r>
            <a:r>
              <a:rPr lang="fr-FR" sz="1800" dirty="0"/>
              <a:t>aux variables « </a:t>
            </a:r>
            <a:r>
              <a:rPr lang="fr-FR" sz="1800" i="1" dirty="0" smtClean="0"/>
              <a:t>secteur </a:t>
            </a:r>
            <a:r>
              <a:rPr lang="fr-FR" sz="1800" i="1" dirty="0"/>
              <a:t>d’activités </a:t>
            </a:r>
            <a:r>
              <a:rPr lang="fr-FR" sz="1800" dirty="0"/>
              <a:t>» et « </a:t>
            </a:r>
            <a:r>
              <a:rPr lang="fr-FR" sz="1800" i="1" dirty="0"/>
              <a:t>budget</a:t>
            </a:r>
            <a:r>
              <a:rPr lang="fr-FR" sz="1800" dirty="0"/>
              <a:t> </a:t>
            </a:r>
            <a:r>
              <a:rPr lang="fr-FR" sz="1800" dirty="0" smtClean="0">
                <a:solidFill>
                  <a:srgbClr val="2F5597"/>
                </a:solidFill>
              </a:rPr>
              <a:t>» de l’association</a:t>
            </a:r>
            <a:r>
              <a:rPr lang="fr-FR" sz="1800" dirty="0" smtClean="0"/>
              <a:t>.</a:t>
            </a:r>
          </a:p>
          <a:p>
            <a:pPr>
              <a:lnSpc>
                <a:spcPct val="120000"/>
              </a:lnSpc>
              <a:spcBef>
                <a:spcPts val="1500"/>
              </a:spcBef>
            </a:pPr>
            <a:r>
              <a:rPr lang="fr-FR" sz="1800" dirty="0">
                <a:solidFill>
                  <a:srgbClr val="FF6600"/>
                </a:solidFill>
              </a:rPr>
              <a:t>Résultats </a:t>
            </a:r>
            <a:r>
              <a:rPr lang="fr-FR" sz="1800" dirty="0" smtClean="0">
                <a:solidFill>
                  <a:srgbClr val="FF6600"/>
                </a:solidFill>
              </a:rPr>
              <a:t>détaillés </a:t>
            </a:r>
            <a:r>
              <a:rPr lang="fr-FR" sz="1800" dirty="0" smtClean="0">
                <a:solidFill>
                  <a:srgbClr val="2F5597"/>
                </a:solidFill>
              </a:rPr>
              <a:t>selon plusieurs critères, dont les secteurs d’activités identifiés dans la présentation de la manière suivante :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083" y="5393973"/>
            <a:ext cx="577464" cy="57476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969" y="5245280"/>
            <a:ext cx="589313" cy="58931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044" y="5276248"/>
            <a:ext cx="579586" cy="61617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488" y="5244837"/>
            <a:ext cx="643839" cy="64758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61711" y="4803945"/>
            <a:ext cx="9874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Sanitaire et social </a:t>
            </a:r>
            <a:r>
              <a:rPr lang="fr-FR" dirty="0" smtClean="0">
                <a:solidFill>
                  <a:srgbClr val="C00000"/>
                </a:solidFill>
              </a:rPr>
              <a:t>         Culture             Sport             Loisirs            Éducation populaire         Environnement 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3"/>
          <a:stretch/>
        </p:blipFill>
        <p:spPr>
          <a:xfrm>
            <a:off x="6299169" y="5134744"/>
            <a:ext cx="602321" cy="74732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4787" y="5123765"/>
            <a:ext cx="826005" cy="82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3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919" y="2441280"/>
            <a:ext cx="8818481" cy="1925237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Témoignages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364529" y="5929015"/>
            <a:ext cx="9735087" cy="754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</a:pP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Les responsabilités des dirigeants bénévoles – décembre 2020</a:t>
            </a:r>
            <a:endParaRPr lang="fr-F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5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L’exercice solitaire des responsabilités</a:t>
            </a: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838199" y="2563901"/>
            <a:ext cx="5040000" cy="1053262"/>
          </a:xfrm>
          <a:prstGeom prst="round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Je suis trésorière et je m'occupe de tout, j'espère que je fais bien. Pas de réel partage de </a:t>
            </a:r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responsabilités... </a:t>
            </a:r>
            <a:endParaRPr lang="fr-FR" sz="16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6096000" y="2563901"/>
            <a:ext cx="5040000" cy="1494801"/>
          </a:xfrm>
          <a:prstGeom prst="round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En tant que Présidente  de notre </a:t>
            </a:r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association, 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je déplore que l'ensemble des missions et responsabilités  des autres membres du bureau  </a:t>
            </a:r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(trésorière  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et secrétaire) </a:t>
            </a:r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reposent 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essentiellement sur </a:t>
            </a:r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moi. 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Donc  toutes les responsabilités  </a:t>
            </a:r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m'incombent...</a:t>
            </a:r>
            <a:endParaRPr lang="fr-FR" sz="16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096000" y="4117070"/>
            <a:ext cx="5040000" cy="782508"/>
          </a:xfrm>
          <a:prstGeom prst="round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rgbClr val="FF6600"/>
                </a:solidFill>
              </a:rPr>
              <a:t>* </a:t>
            </a:r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C'est 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le Président qui assume seul ces responsabilités, l'essentiel c'est qu'il soit bien assuré...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838199" y="3687381"/>
            <a:ext cx="5040000" cy="838644"/>
          </a:xfrm>
          <a:prstGeom prst="round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Tout 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se passerait bien s'il n'y avait pas un président omnipotent !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86" y="2169807"/>
            <a:ext cx="900427" cy="700332"/>
          </a:xfrm>
          <a:prstGeom prst="rect">
            <a:avLst/>
          </a:prstGeom>
        </p:spPr>
      </p:pic>
      <p:sp>
        <p:nvSpPr>
          <p:cNvPr id="16" name="Rectangle à coins arrondis 15"/>
          <p:cNvSpPr/>
          <p:nvPr/>
        </p:nvSpPr>
        <p:spPr>
          <a:xfrm>
            <a:off x="838199" y="4644777"/>
            <a:ext cx="5040000" cy="1390475"/>
          </a:xfrm>
          <a:prstGeom prst="round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C'est mon expérience personnelle qui me permet d'être informée des responsabilités sinon c'est très compliqué de sensibiliser les dirigeants sans risquer de les faire fuir !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809345" y="1720523"/>
            <a:ext cx="9398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FF6600"/>
                </a:solidFill>
              </a:rPr>
              <a:t>Des situations par défaut souvent mal vécues, ou encore, exceptionnellement, par confort* :</a:t>
            </a:r>
            <a:endParaRPr lang="fr-FR" i="1" dirty="0">
              <a:solidFill>
                <a:srgbClr val="FF6600"/>
              </a:solidFill>
            </a:endParaRPr>
          </a:p>
          <a:p>
            <a:endParaRPr lang="fr-FR" i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096000" y="4982907"/>
            <a:ext cx="5040000" cy="967141"/>
          </a:xfrm>
          <a:prstGeom prst="round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rgbClr val="FF6600"/>
                </a:solidFill>
              </a:rPr>
              <a:t>*</a:t>
            </a:r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 Notre 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Président est chef d'entreprise, il connaît très bien le sujet et assume les responsabilités en lien avec son poste au sein de l'association.</a:t>
            </a:r>
          </a:p>
        </p:txBody>
      </p:sp>
    </p:spTree>
    <p:extLst>
      <p:ext uri="{BB962C8B-B14F-4D97-AF65-F5344CB8AC3E}">
        <p14:creationId xmlns:p14="http://schemas.microsoft.com/office/powerpoint/2010/main" val="362635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exagone 14"/>
          <p:cNvSpPr/>
          <p:nvPr/>
        </p:nvSpPr>
        <p:spPr>
          <a:xfrm>
            <a:off x="327799" y="2827631"/>
            <a:ext cx="3178587" cy="272807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2400" dirty="0" smtClean="0"/>
              <a:t>Renforcement de la collégialité </a:t>
            </a:r>
            <a:r>
              <a:rPr lang="fr-FR" sz="2000" dirty="0" smtClean="0"/>
              <a:t>(co-présidence, </a:t>
            </a:r>
            <a:r>
              <a:rPr lang="fr-FR" sz="2000" dirty="0" err="1" smtClean="0"/>
              <a:t>co-décision</a:t>
            </a:r>
            <a:r>
              <a:rPr lang="fr-FR" sz="2000" dirty="0" smtClean="0"/>
              <a:t>...)</a:t>
            </a:r>
            <a:endParaRPr lang="fr-FR" sz="2000" dirty="0"/>
          </a:p>
          <a:p>
            <a:pPr lvl="0" algn="ctr"/>
            <a:endParaRPr lang="fr-FR" sz="1333" dirty="0"/>
          </a:p>
          <a:p>
            <a:pPr lvl="0" algn="ctr"/>
            <a:r>
              <a:rPr lang="fr-FR" sz="1867" dirty="0"/>
              <a:t>1</a:t>
            </a:r>
            <a:r>
              <a:rPr lang="fr-FR" sz="1867" dirty="0" smtClean="0"/>
              <a:t>40 </a:t>
            </a:r>
            <a:r>
              <a:rPr lang="fr-FR" sz="1867" dirty="0"/>
              <a:t>témoignages</a:t>
            </a:r>
          </a:p>
        </p:txBody>
      </p:sp>
      <p:sp>
        <p:nvSpPr>
          <p:cNvPr id="17" name="Hexagone 16"/>
          <p:cNvSpPr/>
          <p:nvPr/>
        </p:nvSpPr>
        <p:spPr>
          <a:xfrm>
            <a:off x="5517931" y="3085107"/>
            <a:ext cx="2895255" cy="2181589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67" dirty="0" smtClean="0"/>
              <a:t>Recours à la formation et à des conseils </a:t>
            </a:r>
          </a:p>
          <a:p>
            <a:pPr lvl="0" algn="ctr"/>
            <a:r>
              <a:rPr lang="fr-FR" sz="1500" dirty="0" smtClean="0"/>
              <a:t>(juristes, experts comptables, DLA...) </a:t>
            </a:r>
            <a:endParaRPr lang="fr-FR" sz="1500" dirty="0"/>
          </a:p>
          <a:p>
            <a:pPr lvl="0" algn="ctr"/>
            <a:endParaRPr lang="fr-FR" sz="667" dirty="0"/>
          </a:p>
          <a:p>
            <a:pPr lvl="0" algn="ctr"/>
            <a:r>
              <a:rPr lang="fr-FR" sz="1600" dirty="0" smtClean="0"/>
              <a:t>86 </a:t>
            </a:r>
            <a:r>
              <a:rPr lang="fr-FR" sz="1600" dirty="0"/>
              <a:t>témoignages</a:t>
            </a:r>
          </a:p>
        </p:txBody>
      </p:sp>
      <p:sp>
        <p:nvSpPr>
          <p:cNvPr id="19" name="Hexagone 18"/>
          <p:cNvSpPr/>
          <p:nvPr/>
        </p:nvSpPr>
        <p:spPr>
          <a:xfrm>
            <a:off x="3082247" y="2096814"/>
            <a:ext cx="2804258" cy="2039834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lvl="0" algn="ctr"/>
            <a:r>
              <a:rPr lang="fr-FR" sz="1867" dirty="0" smtClean="0"/>
              <a:t>Concertation renforcée des dirigeants </a:t>
            </a:r>
          </a:p>
          <a:p>
            <a:pPr lvl="0" algn="ctr"/>
            <a:r>
              <a:rPr lang="fr-FR" sz="1500" dirty="0" smtClean="0"/>
              <a:t>(dialogue, transparence, climat de confiance...)</a:t>
            </a:r>
            <a:endParaRPr lang="fr-FR" sz="1500" dirty="0"/>
          </a:p>
          <a:p>
            <a:pPr lvl="0" algn="ctr"/>
            <a:endParaRPr lang="fr-FR" sz="667" dirty="0"/>
          </a:p>
          <a:p>
            <a:pPr lvl="0" algn="ctr"/>
            <a:r>
              <a:rPr lang="fr-FR" sz="1600" dirty="0" smtClean="0"/>
              <a:t>76 </a:t>
            </a:r>
            <a:r>
              <a:rPr lang="fr-FR" sz="1600" dirty="0"/>
              <a:t>témoignages</a:t>
            </a:r>
          </a:p>
        </p:txBody>
      </p:sp>
      <p:sp>
        <p:nvSpPr>
          <p:cNvPr id="20" name="Hexagone 19"/>
          <p:cNvSpPr/>
          <p:nvPr/>
        </p:nvSpPr>
        <p:spPr>
          <a:xfrm>
            <a:off x="3081113" y="4261116"/>
            <a:ext cx="2880000" cy="2152486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67" dirty="0" smtClean="0"/>
              <a:t>Adaptation des règles statutaires </a:t>
            </a:r>
            <a:br>
              <a:rPr lang="fr-FR" sz="1867" dirty="0" smtClean="0"/>
            </a:br>
            <a:r>
              <a:rPr lang="fr-FR" sz="1500" dirty="0" smtClean="0"/>
              <a:t>(statut, règlement intérieur, délégations, charte éthique...)</a:t>
            </a:r>
            <a:endParaRPr lang="fr-FR" sz="1500" dirty="0"/>
          </a:p>
          <a:p>
            <a:pPr lvl="0" algn="ctr"/>
            <a:endParaRPr lang="fr-FR" sz="667" dirty="0"/>
          </a:p>
          <a:p>
            <a:pPr lvl="0" algn="ctr"/>
            <a:r>
              <a:rPr lang="fr-FR" sz="1600" dirty="0" smtClean="0"/>
              <a:t>49 </a:t>
            </a:r>
            <a:r>
              <a:rPr lang="fr-FR" sz="1600" dirty="0"/>
              <a:t>témoignages</a:t>
            </a:r>
          </a:p>
        </p:txBody>
      </p:sp>
      <p:sp>
        <p:nvSpPr>
          <p:cNvPr id="21" name="Hexagone 20"/>
          <p:cNvSpPr/>
          <p:nvPr/>
        </p:nvSpPr>
        <p:spPr>
          <a:xfrm>
            <a:off x="8026256" y="2033750"/>
            <a:ext cx="2898013" cy="2121465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67" dirty="0" smtClean="0"/>
              <a:t>Fonctionnement des instances adapté </a:t>
            </a:r>
            <a:r>
              <a:rPr lang="fr-FR" sz="1500" dirty="0" smtClean="0"/>
              <a:t>(délégation, « fiches de poste »...)</a:t>
            </a:r>
            <a:endParaRPr lang="fr-FR" sz="1500" dirty="0"/>
          </a:p>
          <a:p>
            <a:pPr lvl="0" algn="ctr"/>
            <a:endParaRPr lang="fr-FR" sz="667" dirty="0"/>
          </a:p>
          <a:p>
            <a:pPr lvl="0" algn="ctr"/>
            <a:r>
              <a:rPr lang="fr-FR" sz="1600" dirty="0" smtClean="0"/>
              <a:t>40 </a:t>
            </a:r>
            <a:r>
              <a:rPr lang="fr-FR" sz="1600" dirty="0"/>
              <a:t>témoignages</a:t>
            </a:r>
          </a:p>
        </p:txBody>
      </p:sp>
      <p:sp>
        <p:nvSpPr>
          <p:cNvPr id="24" name="Hexagone 23"/>
          <p:cNvSpPr/>
          <p:nvPr/>
        </p:nvSpPr>
        <p:spPr>
          <a:xfrm>
            <a:off x="7982879" y="4261116"/>
            <a:ext cx="2920354" cy="2277796"/>
          </a:xfrm>
          <a:prstGeom prst="hex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867" dirty="0" smtClean="0">
                <a:solidFill>
                  <a:schemeClr val="bg1"/>
                </a:solidFill>
              </a:rPr>
              <a:t>Fonctionnement sans formalisme </a:t>
            </a:r>
            <a:r>
              <a:rPr lang="fr-FR" sz="1500" dirty="0" smtClean="0">
                <a:solidFill>
                  <a:schemeClr val="bg1"/>
                </a:solidFill>
              </a:rPr>
              <a:t>(souplesse, agilité des petites associations – confiance et bonne entente)</a:t>
            </a:r>
          </a:p>
          <a:p>
            <a:pPr lvl="0" algn="ctr"/>
            <a:endParaRPr lang="fr-FR" sz="1500" dirty="0">
              <a:solidFill>
                <a:schemeClr val="bg1"/>
              </a:solidFill>
            </a:endParaRPr>
          </a:p>
          <a:p>
            <a:pPr lvl="0" algn="ctr"/>
            <a:r>
              <a:rPr lang="fr-FR" sz="1600" dirty="0" smtClean="0">
                <a:solidFill>
                  <a:schemeClr val="bg1"/>
                </a:solidFill>
              </a:rPr>
              <a:t>28 </a:t>
            </a:r>
            <a:r>
              <a:rPr lang="fr-FR" sz="1600" dirty="0">
                <a:solidFill>
                  <a:schemeClr val="bg1"/>
                </a:solidFill>
              </a:rPr>
              <a:t>témoignages</a:t>
            </a:r>
          </a:p>
        </p:txBody>
      </p: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838199" y="79375"/>
            <a:ext cx="11086707" cy="1325563"/>
          </a:xfrm>
        </p:spPr>
        <p:txBody>
          <a:bodyPr/>
          <a:lstStyle/>
          <a:p>
            <a:r>
              <a:rPr lang="fr-FR" dirty="0" smtClean="0">
                <a:solidFill>
                  <a:srgbClr val="FF6600"/>
                </a:solidFill>
              </a:rPr>
              <a:t>Les bonnes pratiques dominantes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99342" y="1373762"/>
            <a:ext cx="10041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solidFill>
                  <a:srgbClr val="FF6600"/>
                </a:solidFill>
              </a:rPr>
              <a:t>Citées par les répondants comme ayant facilité </a:t>
            </a:r>
            <a:r>
              <a:rPr lang="fr-FR" i="1" dirty="0">
                <a:solidFill>
                  <a:srgbClr val="FF6600"/>
                </a:solidFill>
              </a:rPr>
              <a:t>le partage des </a:t>
            </a:r>
            <a:r>
              <a:rPr lang="fr-FR" i="1" dirty="0" smtClean="0">
                <a:solidFill>
                  <a:srgbClr val="FF6600"/>
                </a:solidFill>
              </a:rPr>
              <a:t>responsabilités :</a:t>
            </a:r>
            <a:endParaRPr lang="fr-FR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3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  <p:bldP spid="21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6827274" y="3122420"/>
            <a:ext cx="5114390" cy="1315585"/>
          </a:xfrm>
          <a:prstGeom prst="round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Pour l'instant, heureusement nous n'avons pas d'incidents à déplorer, mais le risque est important dans le cas </a:t>
            </a:r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où 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cela arriverait</a:t>
            </a:r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Il y a un manque dans les statuts  pour définir le rôle et la responsabilité de chaque dirigeant.  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939229" y="583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Peu de mauvaises expériences</a:t>
            </a:r>
            <a:endParaRPr lang="fr-FR" dirty="0"/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040192430"/>
              </p:ext>
            </p:extLst>
          </p:nvPr>
        </p:nvGraphicFramePr>
        <p:xfrm>
          <a:off x="0" y="1546389"/>
          <a:ext cx="7012208" cy="3960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6827274" y="4626740"/>
            <a:ext cx="5036480" cy="1068804"/>
          </a:xfrm>
          <a:prstGeom prst="roundRect">
            <a:avLst/>
          </a:prstGeom>
          <a:solidFill>
            <a:srgbClr val="ED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En 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tant que président </a:t>
            </a:r>
            <a:r>
              <a:rPr lang="fr-FR" sz="1600" i="1" dirty="0" err="1">
                <a:solidFill>
                  <a:schemeClr val="accent5">
                    <a:lumMod val="75000"/>
                  </a:schemeClr>
                </a:solidFill>
              </a:rPr>
              <a:t>d'asso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, j'évite les problèmes juridiques comme la </a:t>
            </a:r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peste, 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en me renseignant </a:t>
            </a:r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avant, 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auprès </a:t>
            </a:r>
            <a:r>
              <a:rPr lang="fr-FR" sz="1600" i="1" dirty="0" smtClean="0">
                <a:solidFill>
                  <a:schemeClr val="accent5">
                    <a:lumMod val="75000"/>
                  </a:schemeClr>
                </a:solidFill>
              </a:rPr>
              <a:t>d'une </a:t>
            </a:r>
            <a:r>
              <a:rPr lang="fr-FR" sz="1600" i="1" dirty="0">
                <a:solidFill>
                  <a:schemeClr val="accent5">
                    <a:lumMod val="75000"/>
                  </a:schemeClr>
                </a:solidFill>
              </a:rPr>
              <a:t>pépinière associative et d'experts. </a:t>
            </a:r>
            <a:endParaRPr lang="fr-FR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3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expériences mal vécues</a:t>
            </a:r>
            <a:endParaRPr lang="fr-FR" dirty="0"/>
          </a:p>
        </p:txBody>
      </p:sp>
      <p:sp>
        <p:nvSpPr>
          <p:cNvPr id="6" name="Forme libre 5"/>
          <p:cNvSpPr/>
          <p:nvPr/>
        </p:nvSpPr>
        <p:spPr>
          <a:xfrm>
            <a:off x="990482" y="1879275"/>
            <a:ext cx="10219233" cy="1137957"/>
          </a:xfrm>
          <a:custGeom>
            <a:avLst/>
            <a:gdLst>
              <a:gd name="connsiteX0" fmla="*/ 0 w 10219233"/>
              <a:gd name="connsiteY0" fmla="*/ 113796 h 1137957"/>
              <a:gd name="connsiteX1" fmla="*/ 113796 w 10219233"/>
              <a:gd name="connsiteY1" fmla="*/ 0 h 1137957"/>
              <a:gd name="connsiteX2" fmla="*/ 10105437 w 10219233"/>
              <a:gd name="connsiteY2" fmla="*/ 0 h 1137957"/>
              <a:gd name="connsiteX3" fmla="*/ 10219233 w 10219233"/>
              <a:gd name="connsiteY3" fmla="*/ 113796 h 1137957"/>
              <a:gd name="connsiteX4" fmla="*/ 10219233 w 10219233"/>
              <a:gd name="connsiteY4" fmla="*/ 1024161 h 1137957"/>
              <a:gd name="connsiteX5" fmla="*/ 10105437 w 10219233"/>
              <a:gd name="connsiteY5" fmla="*/ 1137957 h 1137957"/>
              <a:gd name="connsiteX6" fmla="*/ 113796 w 10219233"/>
              <a:gd name="connsiteY6" fmla="*/ 1137957 h 1137957"/>
              <a:gd name="connsiteX7" fmla="*/ 0 w 10219233"/>
              <a:gd name="connsiteY7" fmla="*/ 1024161 h 1137957"/>
              <a:gd name="connsiteX8" fmla="*/ 0 w 10219233"/>
              <a:gd name="connsiteY8" fmla="*/ 113796 h 113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19233" h="1137957">
                <a:moveTo>
                  <a:pt x="0" y="113796"/>
                </a:moveTo>
                <a:cubicBezTo>
                  <a:pt x="0" y="50948"/>
                  <a:pt x="50948" y="0"/>
                  <a:pt x="113796" y="0"/>
                </a:cubicBezTo>
                <a:lnTo>
                  <a:pt x="10105437" y="0"/>
                </a:lnTo>
                <a:cubicBezTo>
                  <a:pt x="10168285" y="0"/>
                  <a:pt x="10219233" y="50948"/>
                  <a:pt x="10219233" y="113796"/>
                </a:cubicBezTo>
                <a:lnTo>
                  <a:pt x="10219233" y="1024161"/>
                </a:lnTo>
                <a:cubicBezTo>
                  <a:pt x="10219233" y="1087009"/>
                  <a:pt x="10168285" y="1137957"/>
                  <a:pt x="10105437" y="1137957"/>
                </a:cubicBezTo>
                <a:lnTo>
                  <a:pt x="113796" y="1137957"/>
                </a:lnTo>
                <a:cubicBezTo>
                  <a:pt x="50948" y="1137957"/>
                  <a:pt x="0" y="1087009"/>
                  <a:pt x="0" y="1024161"/>
                </a:cubicBezTo>
                <a:lnTo>
                  <a:pt x="0" y="11379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4770" tIns="124770" rIns="124770" bIns="124770" numCol="1" spcCol="1270" anchor="ctr" anchorCtr="0">
            <a:noAutofit/>
          </a:bodyPr>
          <a:lstStyle/>
          <a:p>
            <a:pPr lvl="0" algn="ctr" defTabSz="10668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400" kern="1200" dirty="0" smtClean="0"/>
              <a:t>Les situations liées à l’emploi : les plus nombreuses et les plus douloureuses </a:t>
            </a:r>
            <a:r>
              <a:rPr lang="fr-FR" sz="1800" kern="1200" dirty="0" smtClean="0"/>
              <a:t>(licenciement, prud’hommes, conflits entre bénévoles et salariés...) </a:t>
            </a:r>
            <a:endParaRPr lang="fr-FR" sz="1800" kern="1200" dirty="0"/>
          </a:p>
        </p:txBody>
      </p:sp>
      <p:sp>
        <p:nvSpPr>
          <p:cNvPr id="7" name="Forme libre 6"/>
          <p:cNvSpPr/>
          <p:nvPr/>
        </p:nvSpPr>
        <p:spPr>
          <a:xfrm>
            <a:off x="984207" y="3179579"/>
            <a:ext cx="5019700" cy="1137957"/>
          </a:xfrm>
          <a:custGeom>
            <a:avLst/>
            <a:gdLst>
              <a:gd name="connsiteX0" fmla="*/ 0 w 5019700"/>
              <a:gd name="connsiteY0" fmla="*/ 113796 h 1137957"/>
              <a:gd name="connsiteX1" fmla="*/ 113796 w 5019700"/>
              <a:gd name="connsiteY1" fmla="*/ 0 h 1137957"/>
              <a:gd name="connsiteX2" fmla="*/ 4905904 w 5019700"/>
              <a:gd name="connsiteY2" fmla="*/ 0 h 1137957"/>
              <a:gd name="connsiteX3" fmla="*/ 5019700 w 5019700"/>
              <a:gd name="connsiteY3" fmla="*/ 113796 h 1137957"/>
              <a:gd name="connsiteX4" fmla="*/ 5019700 w 5019700"/>
              <a:gd name="connsiteY4" fmla="*/ 1024161 h 1137957"/>
              <a:gd name="connsiteX5" fmla="*/ 4905904 w 5019700"/>
              <a:gd name="connsiteY5" fmla="*/ 1137957 h 1137957"/>
              <a:gd name="connsiteX6" fmla="*/ 113796 w 5019700"/>
              <a:gd name="connsiteY6" fmla="*/ 1137957 h 1137957"/>
              <a:gd name="connsiteX7" fmla="*/ 0 w 5019700"/>
              <a:gd name="connsiteY7" fmla="*/ 1024161 h 1137957"/>
              <a:gd name="connsiteX8" fmla="*/ 0 w 5019700"/>
              <a:gd name="connsiteY8" fmla="*/ 113796 h 113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9700" h="1137957">
                <a:moveTo>
                  <a:pt x="0" y="113796"/>
                </a:moveTo>
                <a:cubicBezTo>
                  <a:pt x="0" y="50948"/>
                  <a:pt x="50948" y="0"/>
                  <a:pt x="113796" y="0"/>
                </a:cubicBezTo>
                <a:lnTo>
                  <a:pt x="4905904" y="0"/>
                </a:lnTo>
                <a:cubicBezTo>
                  <a:pt x="4968752" y="0"/>
                  <a:pt x="5019700" y="50948"/>
                  <a:pt x="5019700" y="113796"/>
                </a:cubicBezTo>
                <a:lnTo>
                  <a:pt x="5019700" y="1024161"/>
                </a:lnTo>
                <a:cubicBezTo>
                  <a:pt x="5019700" y="1087009"/>
                  <a:pt x="4968752" y="1137957"/>
                  <a:pt x="4905904" y="1137957"/>
                </a:cubicBezTo>
                <a:lnTo>
                  <a:pt x="113796" y="1137957"/>
                </a:lnTo>
                <a:cubicBezTo>
                  <a:pt x="50948" y="1137957"/>
                  <a:pt x="0" y="1087009"/>
                  <a:pt x="0" y="1024161"/>
                </a:cubicBezTo>
                <a:lnTo>
                  <a:pt x="0" y="113796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150" tIns="117150" rIns="117150" bIns="11715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200" kern="1200" dirty="0" smtClean="0"/>
              <a:t>Conflits entre membres du conseil d’administration ou avec le président</a:t>
            </a:r>
            <a:endParaRPr lang="fr-FR" sz="2200" kern="1200" dirty="0"/>
          </a:p>
        </p:txBody>
      </p:sp>
      <p:sp>
        <p:nvSpPr>
          <p:cNvPr id="8" name="Forme libre 7"/>
          <p:cNvSpPr/>
          <p:nvPr/>
        </p:nvSpPr>
        <p:spPr>
          <a:xfrm>
            <a:off x="1005956" y="4482514"/>
            <a:ext cx="2524281" cy="1137957"/>
          </a:xfrm>
          <a:custGeom>
            <a:avLst/>
            <a:gdLst>
              <a:gd name="connsiteX0" fmla="*/ 0 w 2524281"/>
              <a:gd name="connsiteY0" fmla="*/ 113796 h 1137957"/>
              <a:gd name="connsiteX1" fmla="*/ 113796 w 2524281"/>
              <a:gd name="connsiteY1" fmla="*/ 0 h 1137957"/>
              <a:gd name="connsiteX2" fmla="*/ 2410485 w 2524281"/>
              <a:gd name="connsiteY2" fmla="*/ 0 h 1137957"/>
              <a:gd name="connsiteX3" fmla="*/ 2524281 w 2524281"/>
              <a:gd name="connsiteY3" fmla="*/ 113796 h 1137957"/>
              <a:gd name="connsiteX4" fmla="*/ 2524281 w 2524281"/>
              <a:gd name="connsiteY4" fmla="*/ 1024161 h 1137957"/>
              <a:gd name="connsiteX5" fmla="*/ 2410485 w 2524281"/>
              <a:gd name="connsiteY5" fmla="*/ 1137957 h 1137957"/>
              <a:gd name="connsiteX6" fmla="*/ 113796 w 2524281"/>
              <a:gd name="connsiteY6" fmla="*/ 1137957 h 1137957"/>
              <a:gd name="connsiteX7" fmla="*/ 0 w 2524281"/>
              <a:gd name="connsiteY7" fmla="*/ 1024161 h 1137957"/>
              <a:gd name="connsiteX8" fmla="*/ 0 w 2524281"/>
              <a:gd name="connsiteY8" fmla="*/ 113796 h 113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4281" h="1137957">
                <a:moveTo>
                  <a:pt x="0" y="113796"/>
                </a:moveTo>
                <a:cubicBezTo>
                  <a:pt x="0" y="50948"/>
                  <a:pt x="50948" y="0"/>
                  <a:pt x="113796" y="0"/>
                </a:cubicBezTo>
                <a:lnTo>
                  <a:pt x="2410485" y="0"/>
                </a:lnTo>
                <a:cubicBezTo>
                  <a:pt x="2473333" y="0"/>
                  <a:pt x="2524281" y="50948"/>
                  <a:pt x="2524281" y="113796"/>
                </a:cubicBezTo>
                <a:lnTo>
                  <a:pt x="2524281" y="1024161"/>
                </a:lnTo>
                <a:cubicBezTo>
                  <a:pt x="2524281" y="1087009"/>
                  <a:pt x="2473333" y="1137957"/>
                  <a:pt x="2410485" y="1137957"/>
                </a:cubicBezTo>
                <a:lnTo>
                  <a:pt x="113796" y="1137957"/>
                </a:lnTo>
                <a:cubicBezTo>
                  <a:pt x="50948" y="1137957"/>
                  <a:pt x="0" y="1087009"/>
                  <a:pt x="0" y="1024161"/>
                </a:cubicBezTo>
                <a:lnTo>
                  <a:pt x="0" y="113796"/>
                </a:lnTo>
                <a:close/>
              </a:path>
            </a:pathLst>
          </a:custGeom>
          <a:solidFill>
            <a:srgbClr val="799AD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30" tIns="109530" rIns="109530" bIns="109530" numCol="1" spcCol="1270" anchor="ctr" anchorCtr="0">
            <a:noAutofit/>
          </a:bodyPr>
          <a:lstStyle/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kern="1200" dirty="0" smtClean="0"/>
              <a:t>Complications</a:t>
            </a:r>
            <a:br>
              <a:rPr lang="fr-FR" sz="2000" kern="1200" dirty="0" smtClean="0"/>
            </a:br>
            <a:r>
              <a:rPr lang="fr-FR" sz="2000" kern="1200" dirty="0" smtClean="0"/>
              <a:t>administratives </a:t>
            </a:r>
            <a:r>
              <a:rPr lang="fr-FR" sz="1600" kern="1200" dirty="0" smtClean="0"/>
              <a:t>(renforcées par la crise)</a:t>
            </a:r>
            <a:endParaRPr lang="fr-FR" sz="1600" kern="1200" dirty="0"/>
          </a:p>
        </p:txBody>
      </p:sp>
      <p:sp>
        <p:nvSpPr>
          <p:cNvPr id="9" name="Forme libre 8"/>
          <p:cNvSpPr/>
          <p:nvPr/>
        </p:nvSpPr>
        <p:spPr>
          <a:xfrm>
            <a:off x="5099134" y="4503936"/>
            <a:ext cx="2524281" cy="1137957"/>
          </a:xfrm>
          <a:custGeom>
            <a:avLst/>
            <a:gdLst>
              <a:gd name="connsiteX0" fmla="*/ 0 w 2524281"/>
              <a:gd name="connsiteY0" fmla="*/ 113796 h 1137957"/>
              <a:gd name="connsiteX1" fmla="*/ 113796 w 2524281"/>
              <a:gd name="connsiteY1" fmla="*/ 0 h 1137957"/>
              <a:gd name="connsiteX2" fmla="*/ 2410485 w 2524281"/>
              <a:gd name="connsiteY2" fmla="*/ 0 h 1137957"/>
              <a:gd name="connsiteX3" fmla="*/ 2524281 w 2524281"/>
              <a:gd name="connsiteY3" fmla="*/ 113796 h 1137957"/>
              <a:gd name="connsiteX4" fmla="*/ 2524281 w 2524281"/>
              <a:gd name="connsiteY4" fmla="*/ 1024161 h 1137957"/>
              <a:gd name="connsiteX5" fmla="*/ 2410485 w 2524281"/>
              <a:gd name="connsiteY5" fmla="*/ 1137957 h 1137957"/>
              <a:gd name="connsiteX6" fmla="*/ 113796 w 2524281"/>
              <a:gd name="connsiteY6" fmla="*/ 1137957 h 1137957"/>
              <a:gd name="connsiteX7" fmla="*/ 0 w 2524281"/>
              <a:gd name="connsiteY7" fmla="*/ 1024161 h 1137957"/>
              <a:gd name="connsiteX8" fmla="*/ 0 w 2524281"/>
              <a:gd name="connsiteY8" fmla="*/ 113796 h 113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4281" h="1137957">
                <a:moveTo>
                  <a:pt x="0" y="113796"/>
                </a:moveTo>
                <a:cubicBezTo>
                  <a:pt x="0" y="50948"/>
                  <a:pt x="50948" y="0"/>
                  <a:pt x="113796" y="0"/>
                </a:cubicBezTo>
                <a:lnTo>
                  <a:pt x="2410485" y="0"/>
                </a:lnTo>
                <a:cubicBezTo>
                  <a:pt x="2473333" y="0"/>
                  <a:pt x="2524281" y="50948"/>
                  <a:pt x="2524281" y="113796"/>
                </a:cubicBezTo>
                <a:lnTo>
                  <a:pt x="2524281" y="1024161"/>
                </a:lnTo>
                <a:cubicBezTo>
                  <a:pt x="2524281" y="1087009"/>
                  <a:pt x="2473333" y="1137957"/>
                  <a:pt x="2410485" y="1137957"/>
                </a:cubicBezTo>
                <a:lnTo>
                  <a:pt x="113796" y="1137957"/>
                </a:lnTo>
                <a:cubicBezTo>
                  <a:pt x="50948" y="1137957"/>
                  <a:pt x="0" y="1087009"/>
                  <a:pt x="0" y="1024161"/>
                </a:cubicBezTo>
                <a:lnTo>
                  <a:pt x="0" y="113796"/>
                </a:lnTo>
                <a:close/>
              </a:path>
            </a:pathLst>
          </a:custGeom>
          <a:solidFill>
            <a:srgbClr val="799AD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30" tIns="109530" rIns="109530" bIns="10953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kern="1200" dirty="0" smtClean="0"/>
              <a:t>Contrôles </a:t>
            </a:r>
            <a:r>
              <a:rPr lang="fr-FR" sz="1600" kern="1200" dirty="0" smtClean="0"/>
              <a:t>(fiscal, URSSAF...) </a:t>
            </a:r>
            <a:r>
              <a:rPr lang="fr-FR" sz="2000" kern="1200" dirty="0" smtClean="0"/>
              <a:t> procédures </a:t>
            </a:r>
            <a:r>
              <a:rPr lang="fr-FR" sz="1600" kern="1200" dirty="0" smtClean="0"/>
              <a:t>(cessation de paiements, pénal...)</a:t>
            </a:r>
            <a:endParaRPr lang="fr-FR" sz="1600" kern="1200" dirty="0"/>
          </a:p>
        </p:txBody>
      </p:sp>
      <p:sp>
        <p:nvSpPr>
          <p:cNvPr id="10" name="Forme libre 9"/>
          <p:cNvSpPr/>
          <p:nvPr/>
        </p:nvSpPr>
        <p:spPr>
          <a:xfrm>
            <a:off x="6064923" y="3190413"/>
            <a:ext cx="5134817" cy="1137957"/>
          </a:xfrm>
          <a:custGeom>
            <a:avLst/>
            <a:gdLst>
              <a:gd name="connsiteX0" fmla="*/ 0 w 5134817"/>
              <a:gd name="connsiteY0" fmla="*/ 113796 h 1137957"/>
              <a:gd name="connsiteX1" fmla="*/ 113796 w 5134817"/>
              <a:gd name="connsiteY1" fmla="*/ 0 h 1137957"/>
              <a:gd name="connsiteX2" fmla="*/ 5021021 w 5134817"/>
              <a:gd name="connsiteY2" fmla="*/ 0 h 1137957"/>
              <a:gd name="connsiteX3" fmla="*/ 5134817 w 5134817"/>
              <a:gd name="connsiteY3" fmla="*/ 113796 h 1137957"/>
              <a:gd name="connsiteX4" fmla="*/ 5134817 w 5134817"/>
              <a:gd name="connsiteY4" fmla="*/ 1024161 h 1137957"/>
              <a:gd name="connsiteX5" fmla="*/ 5021021 w 5134817"/>
              <a:gd name="connsiteY5" fmla="*/ 1137957 h 1137957"/>
              <a:gd name="connsiteX6" fmla="*/ 113796 w 5134817"/>
              <a:gd name="connsiteY6" fmla="*/ 1137957 h 1137957"/>
              <a:gd name="connsiteX7" fmla="*/ 0 w 5134817"/>
              <a:gd name="connsiteY7" fmla="*/ 1024161 h 1137957"/>
              <a:gd name="connsiteX8" fmla="*/ 0 w 5134817"/>
              <a:gd name="connsiteY8" fmla="*/ 113796 h 113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34817" h="1137957">
                <a:moveTo>
                  <a:pt x="0" y="113796"/>
                </a:moveTo>
                <a:cubicBezTo>
                  <a:pt x="0" y="50948"/>
                  <a:pt x="50948" y="0"/>
                  <a:pt x="113796" y="0"/>
                </a:cubicBezTo>
                <a:lnTo>
                  <a:pt x="5021021" y="0"/>
                </a:lnTo>
                <a:cubicBezTo>
                  <a:pt x="5083869" y="0"/>
                  <a:pt x="5134817" y="50948"/>
                  <a:pt x="5134817" y="113796"/>
                </a:cubicBezTo>
                <a:lnTo>
                  <a:pt x="5134817" y="1024161"/>
                </a:lnTo>
                <a:cubicBezTo>
                  <a:pt x="5134817" y="1087009"/>
                  <a:pt x="5083869" y="1137957"/>
                  <a:pt x="5021021" y="1137957"/>
                </a:cubicBezTo>
                <a:lnTo>
                  <a:pt x="113796" y="1137957"/>
                </a:lnTo>
                <a:cubicBezTo>
                  <a:pt x="50948" y="1137957"/>
                  <a:pt x="0" y="1087009"/>
                  <a:pt x="0" y="1024161"/>
                </a:cubicBezTo>
                <a:lnTo>
                  <a:pt x="0" y="113796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150" tIns="117150" rIns="117150" bIns="11715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200" kern="1200" dirty="0" smtClean="0"/>
              <a:t>Autres conflits </a:t>
            </a:r>
            <a:br>
              <a:rPr lang="fr-FR" sz="2200" kern="1200" dirty="0" smtClean="0"/>
            </a:br>
            <a:r>
              <a:rPr lang="fr-FR" sz="1800" kern="1200" dirty="0" smtClean="0"/>
              <a:t>(avec des adhérents, la mairie, un prestataire...)</a:t>
            </a:r>
            <a:endParaRPr lang="fr-FR" sz="1800" kern="1200" dirty="0"/>
          </a:p>
        </p:txBody>
      </p:sp>
      <p:sp>
        <p:nvSpPr>
          <p:cNvPr id="11" name="Forme libre 10"/>
          <p:cNvSpPr/>
          <p:nvPr/>
        </p:nvSpPr>
        <p:spPr>
          <a:xfrm>
            <a:off x="8691709" y="4481433"/>
            <a:ext cx="2524281" cy="1137957"/>
          </a:xfrm>
          <a:custGeom>
            <a:avLst/>
            <a:gdLst>
              <a:gd name="connsiteX0" fmla="*/ 0 w 2524281"/>
              <a:gd name="connsiteY0" fmla="*/ 113796 h 1137957"/>
              <a:gd name="connsiteX1" fmla="*/ 113796 w 2524281"/>
              <a:gd name="connsiteY1" fmla="*/ 0 h 1137957"/>
              <a:gd name="connsiteX2" fmla="*/ 2410485 w 2524281"/>
              <a:gd name="connsiteY2" fmla="*/ 0 h 1137957"/>
              <a:gd name="connsiteX3" fmla="*/ 2524281 w 2524281"/>
              <a:gd name="connsiteY3" fmla="*/ 113796 h 1137957"/>
              <a:gd name="connsiteX4" fmla="*/ 2524281 w 2524281"/>
              <a:gd name="connsiteY4" fmla="*/ 1024161 h 1137957"/>
              <a:gd name="connsiteX5" fmla="*/ 2410485 w 2524281"/>
              <a:gd name="connsiteY5" fmla="*/ 1137957 h 1137957"/>
              <a:gd name="connsiteX6" fmla="*/ 113796 w 2524281"/>
              <a:gd name="connsiteY6" fmla="*/ 1137957 h 1137957"/>
              <a:gd name="connsiteX7" fmla="*/ 0 w 2524281"/>
              <a:gd name="connsiteY7" fmla="*/ 1024161 h 1137957"/>
              <a:gd name="connsiteX8" fmla="*/ 0 w 2524281"/>
              <a:gd name="connsiteY8" fmla="*/ 113796 h 1137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4281" h="1137957">
                <a:moveTo>
                  <a:pt x="0" y="113796"/>
                </a:moveTo>
                <a:cubicBezTo>
                  <a:pt x="0" y="50948"/>
                  <a:pt x="50948" y="0"/>
                  <a:pt x="113796" y="0"/>
                </a:cubicBezTo>
                <a:lnTo>
                  <a:pt x="2410485" y="0"/>
                </a:lnTo>
                <a:cubicBezTo>
                  <a:pt x="2473333" y="0"/>
                  <a:pt x="2524281" y="50948"/>
                  <a:pt x="2524281" y="113796"/>
                </a:cubicBezTo>
                <a:lnTo>
                  <a:pt x="2524281" y="1024161"/>
                </a:lnTo>
                <a:cubicBezTo>
                  <a:pt x="2524281" y="1087009"/>
                  <a:pt x="2473333" y="1137957"/>
                  <a:pt x="2410485" y="1137957"/>
                </a:cubicBezTo>
                <a:lnTo>
                  <a:pt x="113796" y="1137957"/>
                </a:lnTo>
                <a:cubicBezTo>
                  <a:pt x="50948" y="1137957"/>
                  <a:pt x="0" y="1087009"/>
                  <a:pt x="0" y="1024161"/>
                </a:cubicBezTo>
                <a:lnTo>
                  <a:pt x="0" y="113796"/>
                </a:lnTo>
                <a:close/>
              </a:path>
            </a:pathLst>
          </a:custGeom>
          <a:solidFill>
            <a:srgbClr val="799AD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30" tIns="109530" rIns="109530" bIns="10953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000" kern="1200" dirty="0" smtClean="0"/>
              <a:t>Manquement aux règles de l’association </a:t>
            </a:r>
            <a:r>
              <a:rPr lang="fr-FR" sz="1600" kern="1200" dirty="0" smtClean="0"/>
              <a:t>(statuts, consignes demandées...)</a:t>
            </a:r>
            <a:endParaRPr lang="fr-FR" sz="1600" kern="1200" dirty="0"/>
          </a:p>
        </p:txBody>
      </p:sp>
    </p:spTree>
    <p:extLst>
      <p:ext uri="{BB962C8B-B14F-4D97-AF65-F5344CB8AC3E}">
        <p14:creationId xmlns:p14="http://schemas.microsoft.com/office/powerpoint/2010/main" val="320722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919" y="2441280"/>
            <a:ext cx="8818481" cy="1925237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Accompagnement : </a:t>
            </a:r>
            <a:br>
              <a:rPr lang="fr-FR" b="1" dirty="0" smtClean="0"/>
            </a:br>
            <a:r>
              <a:rPr lang="fr-FR" b="1" dirty="0" smtClean="0"/>
              <a:t>les attentes des dirigeants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364529" y="5929015"/>
            <a:ext cx="9735087" cy="754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</a:pP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Les responsabilités des dirigeants bénévoles – décembre 2020</a:t>
            </a:r>
            <a:endParaRPr lang="fr-F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5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ressources souhaitées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3130" y="1650964"/>
            <a:ext cx="9600344" cy="897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800" i="1" dirty="0">
                <a:solidFill>
                  <a:srgbClr val="FF6600"/>
                </a:solidFill>
              </a:rPr>
              <a:t>Qu’est-ce qui vous aiderait à mieux prendre en compte les responsabilités juridiques des dirigeants </a:t>
            </a:r>
            <a:r>
              <a:rPr lang="fr-FR" sz="1800" i="1" dirty="0" smtClean="0">
                <a:solidFill>
                  <a:srgbClr val="FF6600"/>
                </a:solidFill>
              </a:rPr>
              <a:t/>
            </a:r>
            <a:br>
              <a:rPr lang="fr-FR" sz="1800" i="1" dirty="0" smtClean="0">
                <a:solidFill>
                  <a:srgbClr val="FF6600"/>
                </a:solidFill>
              </a:rPr>
            </a:br>
            <a:r>
              <a:rPr lang="fr-FR" sz="1800" i="1" dirty="0" smtClean="0">
                <a:solidFill>
                  <a:srgbClr val="FF6600"/>
                </a:solidFill>
              </a:rPr>
              <a:t>au </a:t>
            </a:r>
            <a:r>
              <a:rPr lang="fr-FR" sz="1800" i="1" dirty="0">
                <a:solidFill>
                  <a:srgbClr val="FF6600"/>
                </a:solidFill>
              </a:rPr>
              <a:t>sein de votre association ? Plusieurs réponses possibles</a:t>
            </a:r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44246"/>
              </p:ext>
            </p:extLst>
          </p:nvPr>
        </p:nvGraphicFramePr>
        <p:xfrm>
          <a:off x="606175" y="2208943"/>
          <a:ext cx="10870059" cy="4415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79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 réels besoins</a:t>
            </a:r>
            <a:endParaRPr lang="fr-FR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0222095"/>
              </p:ext>
            </p:extLst>
          </p:nvPr>
        </p:nvGraphicFramePr>
        <p:xfrm>
          <a:off x="2032000" y="1668545"/>
          <a:ext cx="8128000" cy="4166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75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919" y="2441280"/>
            <a:ext cx="8818481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La prise de responsabilités</a:t>
            </a:r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364529" y="5929015"/>
            <a:ext cx="9735087" cy="754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</a:pP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Les responsabilités des dirigeants bénévoles – décembre 2020</a:t>
            </a:r>
            <a:endParaRPr lang="fr-F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41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passé des dirigeants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491978"/>
              </p:ext>
            </p:extLst>
          </p:nvPr>
        </p:nvGraphicFramePr>
        <p:xfrm>
          <a:off x="1697262" y="2077520"/>
          <a:ext cx="8147407" cy="4191353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575461">
                  <a:extLst>
                    <a:ext uri="{9D8B030D-6E8A-4147-A177-3AD203B41FA5}">
                      <a16:colId xmlns:a16="http://schemas.microsoft.com/office/drawing/2014/main" val="884119121"/>
                    </a:ext>
                  </a:extLst>
                </a:gridCol>
                <a:gridCol w="1571946">
                  <a:extLst>
                    <a:ext uri="{9D8B030D-6E8A-4147-A177-3AD203B41FA5}">
                      <a16:colId xmlns:a16="http://schemas.microsoft.com/office/drawing/2014/main" val="2233672769"/>
                    </a:ext>
                  </a:extLst>
                </a:gridCol>
              </a:tblGrid>
              <a:tr h="6760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Vous </a:t>
                      </a:r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vous êtes engagé directement comme dirigeant, vous n’aviez pas de relation particulière avec l’association auparavant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25%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extLst>
                  <a:ext uri="{0D108BD9-81ED-4DB2-BD59-A6C34878D82A}">
                    <a16:rowId xmlns:a16="http://schemas.microsoft.com/office/drawing/2014/main" val="3836793378"/>
                  </a:ext>
                </a:extLst>
              </a:tr>
              <a:tr h="5858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Vous </a:t>
                      </a:r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étiez adhérent, simple </a:t>
                      </a:r>
                      <a:r>
                        <a:rPr lang="fr-FR" sz="16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cotisant</a:t>
                      </a:r>
                      <a:endParaRPr lang="fr-FR" sz="1600" b="0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40%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extLst>
                  <a:ext uri="{0D108BD9-81ED-4DB2-BD59-A6C34878D82A}">
                    <a16:rowId xmlns:a16="http://schemas.microsoft.com/office/drawing/2014/main" val="2933625638"/>
                  </a:ext>
                </a:extLst>
              </a:tr>
              <a:tr h="5858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Vous </a:t>
                      </a:r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étiez bénévole sans responsabilité particulière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14%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extLst>
                  <a:ext uri="{0D108BD9-81ED-4DB2-BD59-A6C34878D82A}">
                    <a16:rowId xmlns:a16="http://schemas.microsoft.com/office/drawing/2014/main" val="3023256041"/>
                  </a:ext>
                </a:extLst>
              </a:tr>
              <a:tr h="5858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Vous </a:t>
                      </a:r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étiez bénévole, référent ou en charge d’une action </a:t>
                      </a:r>
                      <a:r>
                        <a:rPr lang="fr-FR" sz="16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spécifique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19%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extLst>
                  <a:ext uri="{0D108BD9-81ED-4DB2-BD59-A6C34878D82A}">
                    <a16:rowId xmlns:a16="http://schemas.microsoft.com/office/drawing/2014/main" val="3797398308"/>
                  </a:ext>
                </a:extLst>
              </a:tr>
              <a:tr h="5858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Vous </a:t>
                      </a:r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étiez salarié de l’association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1%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extLst>
                  <a:ext uri="{0D108BD9-81ED-4DB2-BD59-A6C34878D82A}">
                    <a16:rowId xmlns:a16="http://schemas.microsoft.com/office/drawing/2014/main" val="2621603808"/>
                  </a:ext>
                </a:extLst>
              </a:tr>
              <a:tr h="5858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Non-réponses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2%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extLst>
                  <a:ext uri="{0D108BD9-81ED-4DB2-BD59-A6C34878D82A}">
                    <a16:rowId xmlns:a16="http://schemas.microsoft.com/office/drawing/2014/main" val="4166327567"/>
                  </a:ext>
                </a:extLst>
              </a:tr>
              <a:tr h="5858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Total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u="none" strike="noStrike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100%</a:t>
                      </a:r>
                      <a:endParaRPr lang="fr-FR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6" marR="3976" marT="3976" marB="0" anchor="ctr"/>
                </a:tc>
                <a:extLst>
                  <a:ext uri="{0D108BD9-81ED-4DB2-BD59-A6C34878D82A}">
                    <a16:rowId xmlns:a16="http://schemas.microsoft.com/office/drawing/2014/main" val="1726506989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047966" y="1447883"/>
            <a:ext cx="1135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>
                <a:solidFill>
                  <a:srgbClr val="FF6600"/>
                </a:solidFill>
              </a:rPr>
              <a:t>Avant d’entrer au conseil d’administration ou au bureau, quelles étaient vos relations avec l’association ?</a:t>
            </a:r>
          </a:p>
        </p:txBody>
      </p:sp>
      <p:sp>
        <p:nvSpPr>
          <p:cNvPr id="6" name="Parenthèse fermante 5"/>
          <p:cNvSpPr/>
          <p:nvPr/>
        </p:nvSpPr>
        <p:spPr>
          <a:xfrm>
            <a:off x="9357104" y="2874455"/>
            <a:ext cx="195208" cy="1521466"/>
          </a:xfrm>
          <a:prstGeom prst="rightBracket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0328182" y="3324082"/>
            <a:ext cx="1753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3 / 4 déjà dans l’association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263883" y="2123367"/>
            <a:ext cx="1753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1 / 4 extérieur à l’association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12" name="Flèche gauche 11"/>
          <p:cNvSpPr/>
          <p:nvPr/>
        </p:nvSpPr>
        <p:spPr>
          <a:xfrm>
            <a:off x="9582678" y="2312969"/>
            <a:ext cx="523982" cy="26712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gauche 12"/>
          <p:cNvSpPr/>
          <p:nvPr/>
        </p:nvSpPr>
        <p:spPr>
          <a:xfrm>
            <a:off x="9667134" y="3431124"/>
            <a:ext cx="523982" cy="26712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61" y="2863820"/>
            <a:ext cx="987074" cy="41418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68" y="2225210"/>
            <a:ext cx="390969" cy="38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Rechercher des dirigeants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4361" y="1579045"/>
            <a:ext cx="11028452" cy="460599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i="1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À</a:t>
            </a:r>
            <a:r>
              <a:rPr lang="fr-FR" sz="2400" i="1" dirty="0" smtClean="0">
                <a:solidFill>
                  <a:schemeClr val="accent2"/>
                </a:solidFill>
              </a:rPr>
              <a:t> chacun son parcours bénévole, </a:t>
            </a:r>
            <a:br>
              <a:rPr lang="fr-FR" sz="2400" i="1" dirty="0" smtClean="0">
                <a:solidFill>
                  <a:schemeClr val="accent2"/>
                </a:solidFill>
              </a:rPr>
            </a:br>
            <a:r>
              <a:rPr lang="fr-FR" sz="2400" i="1" dirty="0" smtClean="0">
                <a:solidFill>
                  <a:schemeClr val="accent2"/>
                </a:solidFill>
              </a:rPr>
              <a:t>pas de chemin </a:t>
            </a:r>
            <a:r>
              <a:rPr lang="fr-FR" sz="2400" i="1" dirty="0">
                <a:solidFill>
                  <a:schemeClr val="accent2"/>
                </a:solidFill>
              </a:rPr>
              <a:t>prédéterminé v</a:t>
            </a:r>
            <a:r>
              <a:rPr lang="fr-FR" sz="2400" i="1" dirty="0" smtClean="0">
                <a:solidFill>
                  <a:schemeClr val="accent2"/>
                </a:solidFill>
              </a:rPr>
              <a:t>ers la prise de responsabilités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fr-FR" sz="2400" i="1" dirty="0">
              <a:solidFill>
                <a:schemeClr val="accent2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dirty="0" smtClean="0">
                <a:solidFill>
                  <a:schemeClr val="accent2"/>
                </a:solidFill>
              </a:rPr>
              <a:t>L’implication progressive 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/>
              <a:t>De la participation bénévole sans fonction particulière à celle de dirigeant (14% des situations)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/>
              <a:t>Des responsabilités opérationnelles à l’entrée au conseil d’administration (19%)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fr-FR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2400" dirty="0">
                <a:solidFill>
                  <a:schemeClr val="accent2"/>
                </a:solidFill>
              </a:rPr>
              <a:t>Des pistes à explorer 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/>
              <a:t>Le vivier des adhérents : le passage direct de l’adhésion à la prise de responsabilités (40%)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/>
              <a:t>« Le tour extérieur » : l’attractivité de l’association (25%)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31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Souvent un choix personnel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720940" y="1524015"/>
            <a:ext cx="6750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>
                <a:solidFill>
                  <a:srgbClr val="FF6600"/>
                </a:solidFill>
              </a:rPr>
              <a:t> Lorsque vous êtes entré au CA ou au bureau, c’était avant tout :</a:t>
            </a: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683999"/>
              </p:ext>
            </p:extLst>
          </p:nvPr>
        </p:nvGraphicFramePr>
        <p:xfrm>
          <a:off x="1130158" y="1893347"/>
          <a:ext cx="9152560" cy="4654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220" y="3121445"/>
            <a:ext cx="495245" cy="49524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526" y="3948337"/>
            <a:ext cx="541067" cy="54421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470" y="4660600"/>
            <a:ext cx="694155" cy="6941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51" y="2732303"/>
            <a:ext cx="390969" cy="38914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87" y="5335486"/>
            <a:ext cx="489330" cy="52021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3"/>
          <a:stretch/>
        </p:blipFill>
        <p:spPr>
          <a:xfrm>
            <a:off x="357189" y="5870616"/>
            <a:ext cx="508525" cy="63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6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Peu de réelles hésitations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722653" y="1694463"/>
            <a:ext cx="7017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>
                <a:solidFill>
                  <a:srgbClr val="FF6600"/>
                </a:solidFill>
              </a:rPr>
              <a:t>Avez-vous hésité avant d’entrer au CA ou au bureau de l’association ? </a:t>
            </a: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700633"/>
              </p:ext>
            </p:extLst>
          </p:nvPr>
        </p:nvGraphicFramePr>
        <p:xfrm>
          <a:off x="1929829" y="2353320"/>
          <a:ext cx="8332342" cy="4292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03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71919" y="2441280"/>
            <a:ext cx="8818481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La perception des responsabilités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364529" y="5929015"/>
            <a:ext cx="9735087" cy="754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</a:pP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Les responsabilités des dirigeants bénévoles – décembre 2020</a:t>
            </a:r>
            <a:endParaRPr lang="fr-FR" sz="2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7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Panorama des responsabilités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89063" y="1381768"/>
            <a:ext cx="104282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solidFill>
                  <a:srgbClr val="FF6600"/>
                </a:solidFill>
              </a:rPr>
              <a:t>Sont jugées importantes aux yeux des dirigeants bénévoles, les </a:t>
            </a:r>
            <a:r>
              <a:rPr lang="fr-FR" i="1" dirty="0">
                <a:solidFill>
                  <a:srgbClr val="FF6600"/>
                </a:solidFill>
              </a:rPr>
              <a:t>responsabilités </a:t>
            </a:r>
            <a:r>
              <a:rPr lang="fr-FR" i="1" dirty="0" smtClean="0">
                <a:solidFill>
                  <a:srgbClr val="FF6600"/>
                </a:solidFill>
              </a:rPr>
              <a:t>suivantes</a:t>
            </a:r>
            <a:r>
              <a:rPr lang="fr-FR" i="1" dirty="0">
                <a:solidFill>
                  <a:srgbClr val="FF6600"/>
                </a:solidFill>
              </a:rPr>
              <a:t> </a:t>
            </a:r>
            <a:r>
              <a:rPr lang="fr-FR" i="1" dirty="0" smtClean="0">
                <a:solidFill>
                  <a:srgbClr val="FF6600"/>
                </a:solidFill>
              </a:rPr>
              <a:t>:</a:t>
            </a:r>
            <a:endParaRPr lang="fr-FR" i="1" dirty="0">
              <a:solidFill>
                <a:srgbClr val="FF6600"/>
              </a:solidFill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863010"/>
              </p:ext>
            </p:extLst>
          </p:nvPr>
        </p:nvGraphicFramePr>
        <p:xfrm>
          <a:off x="215757" y="1774271"/>
          <a:ext cx="11815281" cy="4708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15757" y="6298326"/>
            <a:ext cx="4438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2">
                    <a:lumMod val="25000"/>
                  </a:schemeClr>
                </a:solidFill>
              </a:rPr>
              <a:t>* Résultat pour les seules associations employeuses</a:t>
            </a:r>
            <a:endParaRPr lang="fr-FR" sz="14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9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nalisé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34A90"/>
      </a:accent1>
      <a:accent2>
        <a:srgbClr val="FF6600"/>
      </a:accent2>
      <a:accent3>
        <a:srgbClr val="85C0FB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24195</TotalTime>
  <Words>1629</Words>
  <Application>Microsoft Office PowerPoint</Application>
  <PresentationFormat>Grand écran</PresentationFormat>
  <Paragraphs>240</Paragraphs>
  <Slides>27</Slides>
  <Notes>27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Tahoma</vt:lpstr>
      <vt:lpstr>Office Theme</vt:lpstr>
      <vt:lpstr>Les responsabilités  des dirigeants bénévoles</vt:lpstr>
      <vt:lpstr>Méthodologie</vt:lpstr>
      <vt:lpstr> La prise de responsabilités</vt:lpstr>
      <vt:lpstr>Le passé des dirigeants</vt:lpstr>
      <vt:lpstr>Rechercher des dirigeants</vt:lpstr>
      <vt:lpstr>Souvent un choix personnel</vt:lpstr>
      <vt:lpstr>Peu de réelles hésitations</vt:lpstr>
      <vt:lpstr> La perception des responsabilités</vt:lpstr>
      <vt:lpstr>Panorama des responsabilités</vt:lpstr>
      <vt:lpstr> Les expériences personnelles</vt:lpstr>
      <vt:lpstr>Premières confrontations</vt:lpstr>
      <vt:lpstr>Témoignages</vt:lpstr>
      <vt:lpstr>Les responsabilités au quotidien</vt:lpstr>
      <vt:lpstr> Au sein des associations</vt:lpstr>
      <vt:lpstr>Assez bonne définition des responsabilités</vt:lpstr>
      <vt:lpstr>Un besoin de précision toutefois affirmé </vt:lpstr>
      <vt:lpstr>L’information préalable </vt:lpstr>
      <vt:lpstr>Entre bénévoles et salariés</vt:lpstr>
      <vt:lpstr>Le bilan des attentes expresses </vt:lpstr>
      <vt:lpstr> Témoignages</vt:lpstr>
      <vt:lpstr>L’exercice solitaire des responsabilités</vt:lpstr>
      <vt:lpstr>Les bonnes pratiques dominantes</vt:lpstr>
      <vt:lpstr>Présentation PowerPoint</vt:lpstr>
      <vt:lpstr>Les expériences mal vécues</vt:lpstr>
      <vt:lpstr> Accompagnement :  les attentes des dirigeants</vt:lpstr>
      <vt:lpstr>Les ressources souhaitées</vt:lpstr>
      <vt:lpstr>De réels besoins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LMA-Responsabilités</dc:title>
  <dc:creator>Cécile Bazin</dc:creator>
  <cp:lastModifiedBy>Cécile Bazin</cp:lastModifiedBy>
  <cp:revision>750</cp:revision>
  <dcterms:created xsi:type="dcterms:W3CDTF">2018-04-25T13:39:10Z</dcterms:created>
  <dcterms:modified xsi:type="dcterms:W3CDTF">2021-02-08T10:59:55Z</dcterms:modified>
</cp:coreProperties>
</file>